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Amaranth" panose="020B0604020202020204" charset="0"/>
      <p:regular r:id="rId8"/>
    </p:embeddedFont>
    <p:embeddedFont>
      <p:font typeface="League Spartan" panose="020B0604020202020204" charset="0"/>
      <p:regular r:id="rId9"/>
    </p:embeddedFont>
    <p:embeddedFont>
      <p:font typeface="Montserrat" panose="00000500000000000000" pitchFamily="2" charset="0"/>
      <p:regular r:id="rId10"/>
    </p:embeddedFont>
    <p:embeddedFont>
      <p:font typeface="Open Sans Extra Bold" panose="020B0604020202020204" charset="0"/>
      <p:regular r:id="rId11"/>
    </p:embeddedFont>
    <p:embeddedFont>
      <p:font typeface="Open Sans Light" panose="020B0306030504020204" pitchFamily="34" charset="0"/>
      <p:regular r:id="rId12"/>
    </p:embeddedFont>
    <p:embeddedFont>
      <p:font typeface="Open Sans Light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7.svg"/><Relationship Id="rId7"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4.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3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7FF"/>
        </a:solidFill>
        <a:effectLst/>
      </p:bgPr>
    </p:bg>
    <p:spTree>
      <p:nvGrpSpPr>
        <p:cNvPr id="1" name=""/>
        <p:cNvGrpSpPr/>
        <p:nvPr/>
      </p:nvGrpSpPr>
      <p:grpSpPr>
        <a:xfrm>
          <a:off x="0" y="0"/>
          <a:ext cx="0" cy="0"/>
          <a:chOff x="0" y="0"/>
          <a:chExt cx="0" cy="0"/>
        </a:xfrm>
      </p:grpSpPr>
      <p:sp>
        <p:nvSpPr>
          <p:cNvPr id="2" name="Freeform 2"/>
          <p:cNvSpPr/>
          <p:nvPr/>
        </p:nvSpPr>
        <p:spPr>
          <a:xfrm>
            <a:off x="1398844" y="-330133"/>
            <a:ext cx="2137159" cy="2024472"/>
          </a:xfrm>
          <a:custGeom>
            <a:avLst/>
            <a:gdLst/>
            <a:ahLst/>
            <a:cxnLst/>
            <a:rect l="l" t="t" r="r" b="b"/>
            <a:pathLst>
              <a:path w="2137159" h="2024472">
                <a:moveTo>
                  <a:pt x="0" y="0"/>
                </a:moveTo>
                <a:lnTo>
                  <a:pt x="2137159" y="0"/>
                </a:lnTo>
                <a:lnTo>
                  <a:pt x="2137159" y="2024473"/>
                </a:lnTo>
                <a:lnTo>
                  <a:pt x="0" y="20244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2173088">
            <a:off x="8075421" y="8915432"/>
            <a:ext cx="2137159" cy="2024472"/>
          </a:xfrm>
          <a:custGeom>
            <a:avLst/>
            <a:gdLst/>
            <a:ahLst/>
            <a:cxnLst/>
            <a:rect l="l" t="t" r="r" b="b"/>
            <a:pathLst>
              <a:path w="2137159" h="2024472">
                <a:moveTo>
                  <a:pt x="0" y="0"/>
                </a:moveTo>
                <a:lnTo>
                  <a:pt x="2137158" y="0"/>
                </a:lnTo>
                <a:lnTo>
                  <a:pt x="2137158" y="2024473"/>
                </a:lnTo>
                <a:lnTo>
                  <a:pt x="0" y="20244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2173088">
            <a:off x="16697757" y="-952506"/>
            <a:ext cx="2137159" cy="2024472"/>
          </a:xfrm>
          <a:custGeom>
            <a:avLst/>
            <a:gdLst/>
            <a:ahLst/>
            <a:cxnLst/>
            <a:rect l="l" t="t" r="r" b="b"/>
            <a:pathLst>
              <a:path w="2137159" h="2024472">
                <a:moveTo>
                  <a:pt x="0" y="0"/>
                </a:moveTo>
                <a:lnTo>
                  <a:pt x="2137159" y="0"/>
                </a:lnTo>
                <a:lnTo>
                  <a:pt x="2137159" y="2024472"/>
                </a:lnTo>
                <a:lnTo>
                  <a:pt x="0" y="20244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5" name="Freeform 5"/>
          <p:cNvSpPr/>
          <p:nvPr/>
        </p:nvSpPr>
        <p:spPr>
          <a:xfrm>
            <a:off x="758020" y="4839982"/>
            <a:ext cx="640824" cy="607035"/>
          </a:xfrm>
          <a:custGeom>
            <a:avLst/>
            <a:gdLst/>
            <a:ahLst/>
            <a:cxnLst/>
            <a:rect l="l" t="t" r="r" b="b"/>
            <a:pathLst>
              <a:path w="640824" h="607035">
                <a:moveTo>
                  <a:pt x="0" y="0"/>
                </a:moveTo>
                <a:lnTo>
                  <a:pt x="640824" y="0"/>
                </a:lnTo>
                <a:lnTo>
                  <a:pt x="640824" y="607036"/>
                </a:lnTo>
                <a:lnTo>
                  <a:pt x="0" y="6070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Freeform 6"/>
          <p:cNvSpPr/>
          <p:nvPr/>
        </p:nvSpPr>
        <p:spPr>
          <a:xfrm rot="2925397">
            <a:off x="9693098" y="699004"/>
            <a:ext cx="696095" cy="659392"/>
          </a:xfrm>
          <a:custGeom>
            <a:avLst/>
            <a:gdLst/>
            <a:ahLst/>
            <a:cxnLst/>
            <a:rect l="l" t="t" r="r" b="b"/>
            <a:pathLst>
              <a:path w="696095" h="659392">
                <a:moveTo>
                  <a:pt x="0" y="0"/>
                </a:moveTo>
                <a:lnTo>
                  <a:pt x="696095" y="0"/>
                </a:lnTo>
                <a:lnTo>
                  <a:pt x="696095" y="659392"/>
                </a:lnTo>
                <a:lnTo>
                  <a:pt x="0" y="6593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7" name="Freeform 7"/>
          <p:cNvSpPr/>
          <p:nvPr/>
        </p:nvSpPr>
        <p:spPr>
          <a:xfrm rot="2925397">
            <a:off x="15480740" y="8141471"/>
            <a:ext cx="696095" cy="659392"/>
          </a:xfrm>
          <a:custGeom>
            <a:avLst/>
            <a:gdLst/>
            <a:ahLst/>
            <a:cxnLst/>
            <a:rect l="l" t="t" r="r" b="b"/>
            <a:pathLst>
              <a:path w="696095" h="659392">
                <a:moveTo>
                  <a:pt x="0" y="0"/>
                </a:moveTo>
                <a:lnTo>
                  <a:pt x="696095" y="0"/>
                </a:lnTo>
                <a:lnTo>
                  <a:pt x="696095" y="659391"/>
                </a:lnTo>
                <a:lnTo>
                  <a:pt x="0" y="6593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8" name="Freeform 8"/>
          <p:cNvSpPr/>
          <p:nvPr/>
        </p:nvSpPr>
        <p:spPr>
          <a:xfrm>
            <a:off x="15750098" y="5746747"/>
            <a:ext cx="2401547" cy="4114800"/>
          </a:xfrm>
          <a:custGeom>
            <a:avLst/>
            <a:gdLst/>
            <a:ahLst/>
            <a:cxnLst/>
            <a:rect l="l" t="t" r="r" b="b"/>
            <a:pathLst>
              <a:path w="2401547" h="4114800">
                <a:moveTo>
                  <a:pt x="0" y="0"/>
                </a:moveTo>
                <a:lnTo>
                  <a:pt x="2401547" y="0"/>
                </a:lnTo>
                <a:lnTo>
                  <a:pt x="240154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9" name="Freeform 9"/>
          <p:cNvSpPr/>
          <p:nvPr/>
        </p:nvSpPr>
        <p:spPr>
          <a:xfrm>
            <a:off x="583365" y="5812868"/>
            <a:ext cx="1630957" cy="4114800"/>
          </a:xfrm>
          <a:custGeom>
            <a:avLst/>
            <a:gdLst/>
            <a:ahLst/>
            <a:cxnLst/>
            <a:rect l="l" t="t" r="r" b="b"/>
            <a:pathLst>
              <a:path w="1630957" h="4114800">
                <a:moveTo>
                  <a:pt x="0" y="0"/>
                </a:moveTo>
                <a:lnTo>
                  <a:pt x="1630957" y="0"/>
                </a:lnTo>
                <a:lnTo>
                  <a:pt x="1630957"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0" name="Freeform 10"/>
          <p:cNvSpPr/>
          <p:nvPr/>
        </p:nvSpPr>
        <p:spPr>
          <a:xfrm>
            <a:off x="16306144" y="3142940"/>
            <a:ext cx="1289454" cy="1235532"/>
          </a:xfrm>
          <a:custGeom>
            <a:avLst/>
            <a:gdLst/>
            <a:ahLst/>
            <a:cxnLst/>
            <a:rect l="l" t="t" r="r" b="b"/>
            <a:pathLst>
              <a:path w="1289454" h="1235532">
                <a:moveTo>
                  <a:pt x="0" y="0"/>
                </a:moveTo>
                <a:lnTo>
                  <a:pt x="1289454" y="0"/>
                </a:lnTo>
                <a:lnTo>
                  <a:pt x="1289454" y="1235532"/>
                </a:lnTo>
                <a:lnTo>
                  <a:pt x="0" y="12355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11" name="TextBox 11"/>
          <p:cNvSpPr txBox="1"/>
          <p:nvPr/>
        </p:nvSpPr>
        <p:spPr>
          <a:xfrm>
            <a:off x="2214322" y="5960307"/>
            <a:ext cx="13368876" cy="1801262"/>
          </a:xfrm>
          <a:prstGeom prst="rect">
            <a:avLst/>
          </a:prstGeom>
        </p:spPr>
        <p:txBody>
          <a:bodyPr lIns="0" tIns="0" rIns="0" bIns="0" rtlCol="0" anchor="t">
            <a:spAutoFit/>
          </a:bodyPr>
          <a:lstStyle/>
          <a:p>
            <a:pPr algn="ctr">
              <a:lnSpc>
                <a:spcPts val="4794"/>
              </a:lnSpc>
            </a:pPr>
            <a:endParaRPr lang="en-US" sz="3424" dirty="0">
              <a:solidFill>
                <a:srgbClr val="FFFFFF"/>
              </a:solidFill>
              <a:latin typeface="Montserrat"/>
            </a:endParaRPr>
          </a:p>
          <a:p>
            <a:pPr algn="ctr">
              <a:lnSpc>
                <a:spcPts val="4794"/>
              </a:lnSpc>
            </a:pPr>
            <a:endParaRPr lang="en-US" sz="3424" dirty="0">
              <a:solidFill>
                <a:srgbClr val="FFFFFF"/>
              </a:solidFill>
              <a:latin typeface="Montserrat"/>
            </a:endParaRPr>
          </a:p>
          <a:p>
            <a:pPr algn="ctr">
              <a:lnSpc>
                <a:spcPts val="4794"/>
              </a:lnSpc>
            </a:pPr>
            <a:r>
              <a:rPr lang="en-US" sz="3424" dirty="0">
                <a:solidFill>
                  <a:srgbClr val="FFFFFF"/>
                </a:solidFill>
                <a:latin typeface="Montserrat"/>
              </a:rPr>
              <a:t>Conseils pour </a:t>
            </a:r>
            <a:r>
              <a:rPr lang="en-US" sz="3424" dirty="0" err="1">
                <a:solidFill>
                  <a:srgbClr val="FFFFFF"/>
                </a:solidFill>
                <a:latin typeface="Montserrat"/>
              </a:rPr>
              <a:t>réussir</a:t>
            </a:r>
            <a:r>
              <a:rPr lang="en-US" sz="3424" dirty="0">
                <a:solidFill>
                  <a:srgbClr val="FFFFFF"/>
                </a:solidFill>
                <a:latin typeface="Montserrat"/>
              </a:rPr>
              <a:t> son exposé et son </a:t>
            </a:r>
            <a:r>
              <a:rPr lang="en-US" sz="3424" dirty="0" err="1">
                <a:solidFill>
                  <a:srgbClr val="FFFFFF"/>
                </a:solidFill>
                <a:latin typeface="Montserrat"/>
              </a:rPr>
              <a:t>entretien</a:t>
            </a:r>
            <a:r>
              <a:rPr lang="en-US" sz="3424" dirty="0">
                <a:solidFill>
                  <a:srgbClr val="FFFFFF"/>
                </a:solidFill>
                <a:latin typeface="Montserrat"/>
              </a:rPr>
              <a:t> avec le jury</a:t>
            </a:r>
          </a:p>
        </p:txBody>
      </p:sp>
      <p:sp>
        <p:nvSpPr>
          <p:cNvPr id="12" name="TextBox 12"/>
          <p:cNvSpPr txBox="1"/>
          <p:nvPr/>
        </p:nvSpPr>
        <p:spPr>
          <a:xfrm>
            <a:off x="1803499" y="4286250"/>
            <a:ext cx="14681002" cy="1460497"/>
          </a:xfrm>
          <a:prstGeom prst="rect">
            <a:avLst/>
          </a:prstGeom>
        </p:spPr>
        <p:txBody>
          <a:bodyPr lIns="0" tIns="0" rIns="0" bIns="0" rtlCol="0" anchor="t">
            <a:spAutoFit/>
          </a:bodyPr>
          <a:lstStyle/>
          <a:p>
            <a:pPr algn="ctr">
              <a:lnSpc>
                <a:spcPts val="11900"/>
              </a:lnSpc>
            </a:pPr>
            <a:r>
              <a:rPr lang="en-US" sz="8500" dirty="0" err="1">
                <a:solidFill>
                  <a:srgbClr val="FFEB34"/>
                </a:solidFill>
                <a:latin typeface="Open Sans Extra Bold"/>
              </a:rPr>
              <a:t>Préparation</a:t>
            </a:r>
            <a:r>
              <a:rPr lang="en-US" sz="8500" dirty="0">
                <a:solidFill>
                  <a:srgbClr val="FFEB34"/>
                </a:solidFill>
                <a:latin typeface="Open Sans Extra Bold"/>
              </a:rPr>
              <a:t> au Grand Oral</a:t>
            </a:r>
          </a:p>
        </p:txBody>
      </p:sp>
      <p:sp>
        <p:nvSpPr>
          <p:cNvPr id="13" name="Freeform 13"/>
          <p:cNvSpPr/>
          <p:nvPr/>
        </p:nvSpPr>
        <p:spPr>
          <a:xfrm>
            <a:off x="4070382" y="8371373"/>
            <a:ext cx="967355" cy="926902"/>
          </a:xfrm>
          <a:custGeom>
            <a:avLst/>
            <a:gdLst/>
            <a:ahLst/>
            <a:cxnLst/>
            <a:rect l="l" t="t" r="r" b="b"/>
            <a:pathLst>
              <a:path w="967355" h="926902">
                <a:moveTo>
                  <a:pt x="0" y="0"/>
                </a:moveTo>
                <a:lnTo>
                  <a:pt x="967356" y="0"/>
                </a:lnTo>
                <a:lnTo>
                  <a:pt x="967356" y="926902"/>
                </a:lnTo>
                <a:lnTo>
                  <a:pt x="0" y="9269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14" name="Freeform 14"/>
          <p:cNvSpPr/>
          <p:nvPr/>
        </p:nvSpPr>
        <p:spPr>
          <a:xfrm>
            <a:off x="5037738" y="2394462"/>
            <a:ext cx="1184930" cy="1135378"/>
          </a:xfrm>
          <a:custGeom>
            <a:avLst/>
            <a:gdLst/>
            <a:ahLst/>
            <a:cxnLst/>
            <a:rect l="l" t="t" r="r" b="b"/>
            <a:pathLst>
              <a:path w="1184930" h="1135378">
                <a:moveTo>
                  <a:pt x="0" y="0"/>
                </a:moveTo>
                <a:lnTo>
                  <a:pt x="1184929" y="0"/>
                </a:lnTo>
                <a:lnTo>
                  <a:pt x="1184929" y="1135378"/>
                </a:lnTo>
                <a:lnTo>
                  <a:pt x="0" y="113537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FR"/>
          </a:p>
        </p:txBody>
      </p:sp>
      <p:sp>
        <p:nvSpPr>
          <p:cNvPr id="15" name="Freeform 15"/>
          <p:cNvSpPr/>
          <p:nvPr/>
        </p:nvSpPr>
        <p:spPr>
          <a:xfrm>
            <a:off x="4554060" y="9008850"/>
            <a:ext cx="604114" cy="578851"/>
          </a:xfrm>
          <a:custGeom>
            <a:avLst/>
            <a:gdLst/>
            <a:ahLst/>
            <a:cxnLst/>
            <a:rect l="l" t="t" r="r" b="b"/>
            <a:pathLst>
              <a:path w="604114" h="578851">
                <a:moveTo>
                  <a:pt x="0" y="0"/>
                </a:moveTo>
                <a:lnTo>
                  <a:pt x="604114" y="0"/>
                </a:lnTo>
                <a:lnTo>
                  <a:pt x="604114" y="578851"/>
                </a:lnTo>
                <a:lnTo>
                  <a:pt x="0" y="57885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FR"/>
          </a:p>
        </p:txBody>
      </p:sp>
      <p:sp>
        <p:nvSpPr>
          <p:cNvPr id="16" name="Freeform 16"/>
          <p:cNvSpPr/>
          <p:nvPr/>
        </p:nvSpPr>
        <p:spPr>
          <a:xfrm>
            <a:off x="15843038" y="3086100"/>
            <a:ext cx="926213" cy="887480"/>
          </a:xfrm>
          <a:custGeom>
            <a:avLst/>
            <a:gdLst/>
            <a:ahLst/>
            <a:cxnLst/>
            <a:rect l="l" t="t" r="r" b="b"/>
            <a:pathLst>
              <a:path w="926213" h="887480">
                <a:moveTo>
                  <a:pt x="0" y="0"/>
                </a:moveTo>
                <a:lnTo>
                  <a:pt x="926212" y="0"/>
                </a:lnTo>
                <a:lnTo>
                  <a:pt x="926212" y="887480"/>
                </a:lnTo>
                <a:lnTo>
                  <a:pt x="0" y="88748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FR"/>
          </a:p>
        </p:txBody>
      </p:sp>
      <p:sp>
        <p:nvSpPr>
          <p:cNvPr id="17" name="Freeform 17"/>
          <p:cNvSpPr/>
          <p:nvPr/>
        </p:nvSpPr>
        <p:spPr>
          <a:xfrm>
            <a:off x="5158174" y="3086100"/>
            <a:ext cx="739417" cy="708496"/>
          </a:xfrm>
          <a:custGeom>
            <a:avLst/>
            <a:gdLst/>
            <a:ahLst/>
            <a:cxnLst/>
            <a:rect l="l" t="t" r="r" b="b"/>
            <a:pathLst>
              <a:path w="739417" h="708496">
                <a:moveTo>
                  <a:pt x="0" y="0"/>
                </a:moveTo>
                <a:lnTo>
                  <a:pt x="739417" y="0"/>
                </a:lnTo>
                <a:lnTo>
                  <a:pt x="739417" y="708496"/>
                </a:lnTo>
                <a:lnTo>
                  <a:pt x="0" y="7084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18" name="TextBox 18"/>
          <p:cNvSpPr txBox="1"/>
          <p:nvPr/>
        </p:nvSpPr>
        <p:spPr>
          <a:xfrm>
            <a:off x="2574979" y="6775099"/>
            <a:ext cx="12647563" cy="1731500"/>
          </a:xfrm>
          <a:prstGeom prst="rect">
            <a:avLst/>
          </a:prstGeom>
        </p:spPr>
        <p:txBody>
          <a:bodyPr lIns="0" tIns="0" rIns="0" bIns="0" rtlCol="0" anchor="t">
            <a:spAutoFit/>
          </a:bodyPr>
          <a:lstStyle/>
          <a:p>
            <a:pPr algn="ctr">
              <a:lnSpc>
                <a:spcPts val="4620"/>
              </a:lnSpc>
            </a:pPr>
            <a:endParaRPr lang="en-US" sz="3300" dirty="0">
              <a:solidFill>
                <a:srgbClr val="4EEC6C"/>
              </a:solidFill>
              <a:latin typeface="Open Sans Light Bold"/>
            </a:endParaRPr>
          </a:p>
          <a:p>
            <a:pPr algn="ctr">
              <a:lnSpc>
                <a:spcPts val="4620"/>
              </a:lnSpc>
            </a:pPr>
            <a:endParaRPr lang="en-US" sz="3300" dirty="0">
              <a:solidFill>
                <a:srgbClr val="4EEC6C"/>
              </a:solidFill>
              <a:latin typeface="Open Sans Light Bold"/>
            </a:endParaRPr>
          </a:p>
          <a:p>
            <a:pPr algn="ctr">
              <a:lnSpc>
                <a:spcPts val="4620"/>
              </a:lnSpc>
            </a:pPr>
            <a:r>
              <a:rPr lang="en-US" sz="3300" dirty="0" err="1">
                <a:solidFill>
                  <a:srgbClr val="4EEC6C"/>
                </a:solidFill>
                <a:latin typeface="Open Sans Light Bold"/>
              </a:rPr>
              <a:t>D'après</a:t>
            </a:r>
            <a:r>
              <a:rPr lang="en-US" sz="3300" dirty="0">
                <a:solidFill>
                  <a:srgbClr val="4EEC6C"/>
                </a:solidFill>
                <a:latin typeface="Open Sans Light Bold"/>
              </a:rPr>
              <a:t> le savoir-faire et les bons conseils de Michel Paillard</a:t>
            </a:r>
            <a:r>
              <a:rPr lang="en-US" sz="3300" dirty="0">
                <a:solidFill>
                  <a:srgbClr val="4EEC6C"/>
                </a:solidFill>
                <a:latin typeface="Open Sans Light"/>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BFFA1"/>
        </a:solidFill>
        <a:effectLst/>
      </p:bgPr>
    </p:bg>
    <p:spTree>
      <p:nvGrpSpPr>
        <p:cNvPr id="1" name=""/>
        <p:cNvGrpSpPr/>
        <p:nvPr/>
      </p:nvGrpSpPr>
      <p:grpSpPr>
        <a:xfrm>
          <a:off x="0" y="0"/>
          <a:ext cx="0" cy="0"/>
          <a:chOff x="0" y="0"/>
          <a:chExt cx="0" cy="0"/>
        </a:xfrm>
      </p:grpSpPr>
      <p:sp>
        <p:nvSpPr>
          <p:cNvPr id="2" name="Freeform 2"/>
          <p:cNvSpPr/>
          <p:nvPr/>
        </p:nvSpPr>
        <p:spPr>
          <a:xfrm>
            <a:off x="415882" y="311401"/>
            <a:ext cx="1497208" cy="1434598"/>
          </a:xfrm>
          <a:custGeom>
            <a:avLst/>
            <a:gdLst/>
            <a:ahLst/>
            <a:cxnLst/>
            <a:rect l="l" t="t" r="r" b="b"/>
            <a:pathLst>
              <a:path w="1497208" h="1434598">
                <a:moveTo>
                  <a:pt x="0" y="0"/>
                </a:moveTo>
                <a:lnTo>
                  <a:pt x="1497209" y="0"/>
                </a:lnTo>
                <a:lnTo>
                  <a:pt x="1497209" y="1434598"/>
                </a:lnTo>
                <a:lnTo>
                  <a:pt x="0" y="14345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610745" y="-422014"/>
            <a:ext cx="2053254" cy="1944991"/>
          </a:xfrm>
          <a:custGeom>
            <a:avLst/>
            <a:gdLst/>
            <a:ahLst/>
            <a:cxnLst/>
            <a:rect l="l" t="t" r="r" b="b"/>
            <a:pathLst>
              <a:path w="2053254" h="1944991">
                <a:moveTo>
                  <a:pt x="0" y="0"/>
                </a:moveTo>
                <a:lnTo>
                  <a:pt x="2053254" y="0"/>
                </a:lnTo>
                <a:lnTo>
                  <a:pt x="2053254" y="1944991"/>
                </a:lnTo>
                <a:lnTo>
                  <a:pt x="0" y="1944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a:off x="14653251" y="8718219"/>
            <a:ext cx="1497208" cy="1434598"/>
          </a:xfrm>
          <a:custGeom>
            <a:avLst/>
            <a:gdLst/>
            <a:ahLst/>
            <a:cxnLst/>
            <a:rect l="l" t="t" r="r" b="b"/>
            <a:pathLst>
              <a:path w="1497208" h="1434598">
                <a:moveTo>
                  <a:pt x="0" y="0"/>
                </a:moveTo>
                <a:lnTo>
                  <a:pt x="1497208" y="0"/>
                </a:lnTo>
                <a:lnTo>
                  <a:pt x="1497208" y="1434598"/>
                </a:lnTo>
                <a:lnTo>
                  <a:pt x="0" y="14345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5" name="Freeform 5"/>
          <p:cNvSpPr/>
          <p:nvPr/>
        </p:nvSpPr>
        <p:spPr>
          <a:xfrm>
            <a:off x="14271773" y="9435518"/>
            <a:ext cx="1651562" cy="1564480"/>
          </a:xfrm>
          <a:custGeom>
            <a:avLst/>
            <a:gdLst/>
            <a:ahLst/>
            <a:cxnLst/>
            <a:rect l="l" t="t" r="r" b="b"/>
            <a:pathLst>
              <a:path w="1651562" h="1564480">
                <a:moveTo>
                  <a:pt x="0" y="0"/>
                </a:moveTo>
                <a:lnTo>
                  <a:pt x="1651562" y="0"/>
                </a:lnTo>
                <a:lnTo>
                  <a:pt x="1651562" y="1564480"/>
                </a:lnTo>
                <a:lnTo>
                  <a:pt x="0" y="15644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6" name="Group 6"/>
          <p:cNvGrpSpPr/>
          <p:nvPr/>
        </p:nvGrpSpPr>
        <p:grpSpPr>
          <a:xfrm>
            <a:off x="504109" y="327431"/>
            <a:ext cx="11241008" cy="9931904"/>
            <a:chOff x="0" y="80975"/>
            <a:chExt cx="14988010" cy="13242538"/>
          </a:xfrm>
        </p:grpSpPr>
        <p:sp>
          <p:nvSpPr>
            <p:cNvPr id="7" name="TextBox 7"/>
            <p:cNvSpPr txBox="1"/>
            <p:nvPr/>
          </p:nvSpPr>
          <p:spPr>
            <a:xfrm>
              <a:off x="98720" y="80975"/>
              <a:ext cx="14889290" cy="1054100"/>
            </a:xfrm>
            <a:prstGeom prst="rect">
              <a:avLst/>
            </a:prstGeom>
          </p:spPr>
          <p:txBody>
            <a:bodyPr lIns="0" tIns="0" rIns="0" bIns="0" rtlCol="0" anchor="t">
              <a:spAutoFit/>
            </a:bodyPr>
            <a:lstStyle/>
            <a:p>
              <a:pPr algn="ctr">
                <a:lnSpc>
                  <a:spcPts val="6239"/>
                </a:lnSpc>
              </a:pPr>
              <a:endParaRPr/>
            </a:p>
          </p:txBody>
        </p:sp>
        <p:sp>
          <p:nvSpPr>
            <p:cNvPr id="8" name="TextBox 8"/>
            <p:cNvSpPr txBox="1"/>
            <p:nvPr/>
          </p:nvSpPr>
          <p:spPr>
            <a:xfrm>
              <a:off x="0" y="2668395"/>
              <a:ext cx="14988010" cy="3648863"/>
            </a:xfrm>
            <a:prstGeom prst="rect">
              <a:avLst/>
            </a:prstGeom>
          </p:spPr>
          <p:txBody>
            <a:bodyPr lIns="0" tIns="0" rIns="0" bIns="0" rtlCol="0" anchor="t">
              <a:spAutoFit/>
            </a:bodyPr>
            <a:lstStyle/>
            <a:p>
              <a:pPr algn="just">
                <a:lnSpc>
                  <a:spcPts val="4269"/>
                </a:lnSpc>
              </a:pPr>
              <a:endParaRPr lang="en-US" sz="3049" dirty="0">
                <a:solidFill>
                  <a:srgbClr val="000000"/>
                </a:solidFill>
                <a:latin typeface="League Spartan"/>
              </a:endParaRPr>
            </a:p>
            <a:p>
              <a:pPr algn="just">
                <a:lnSpc>
                  <a:spcPts val="4269"/>
                </a:lnSpc>
              </a:pPr>
              <a:r>
                <a:rPr lang="en-US" sz="3049" dirty="0">
                  <a:solidFill>
                    <a:srgbClr val="000000"/>
                  </a:solidFill>
                  <a:latin typeface="League Spartan"/>
                </a:rPr>
                <a:t>Afin de </a:t>
              </a:r>
              <a:r>
                <a:rPr lang="en-US" sz="3049" dirty="0" err="1">
                  <a:solidFill>
                    <a:srgbClr val="000000"/>
                  </a:solidFill>
                  <a:latin typeface="League Spartan"/>
                </a:rPr>
                <a:t>dégager</a:t>
              </a:r>
              <a:r>
                <a:rPr lang="en-US" sz="3049" dirty="0">
                  <a:solidFill>
                    <a:srgbClr val="000000"/>
                  </a:solidFill>
                  <a:latin typeface="League Spartan"/>
                </a:rPr>
                <a:t> </a:t>
              </a:r>
              <a:r>
                <a:rPr lang="en-US" sz="3049" dirty="0" err="1">
                  <a:solidFill>
                    <a:srgbClr val="000000"/>
                  </a:solidFill>
                  <a:latin typeface="League Spartan"/>
                </a:rPr>
                <a:t>une</a:t>
              </a:r>
              <a:r>
                <a:rPr lang="en-US" sz="3049" dirty="0">
                  <a:solidFill>
                    <a:srgbClr val="000000"/>
                  </a:solidFill>
                  <a:latin typeface="League Spartan"/>
                </a:rPr>
                <a:t> bonne </a:t>
              </a:r>
              <a:r>
                <a:rPr lang="en-US" sz="3049" dirty="0" err="1">
                  <a:solidFill>
                    <a:srgbClr val="000000"/>
                  </a:solidFill>
                  <a:latin typeface="League Spartan"/>
                </a:rPr>
                <a:t>énergie</a:t>
              </a:r>
              <a:r>
                <a:rPr lang="en-US" sz="3049" dirty="0">
                  <a:solidFill>
                    <a:srgbClr val="000000"/>
                  </a:solidFill>
                  <a:latin typeface="League Spartan"/>
                </a:rPr>
                <a:t> et </a:t>
              </a:r>
              <a:r>
                <a:rPr lang="en-US" sz="3049" dirty="0" err="1">
                  <a:solidFill>
                    <a:srgbClr val="000000"/>
                  </a:solidFill>
                  <a:latin typeface="League Spartan"/>
                </a:rPr>
                <a:t>être</a:t>
              </a:r>
              <a:r>
                <a:rPr lang="en-US" sz="3049" dirty="0">
                  <a:solidFill>
                    <a:srgbClr val="000000"/>
                  </a:solidFill>
                  <a:latin typeface="League Spartan"/>
                </a:rPr>
                <a:t> </a:t>
              </a:r>
              <a:r>
                <a:rPr lang="en-US" sz="3049" dirty="0" err="1">
                  <a:solidFill>
                    <a:srgbClr val="000000"/>
                  </a:solidFill>
                  <a:latin typeface="League Spartan"/>
                </a:rPr>
                <a:t>dynamique</a:t>
              </a:r>
              <a:r>
                <a:rPr lang="en-US" sz="3049" dirty="0">
                  <a:solidFill>
                    <a:srgbClr val="000000"/>
                  </a:solidFill>
                  <a:latin typeface="League Spartan"/>
                </a:rPr>
                <a:t> pendant </a:t>
              </a:r>
              <a:r>
                <a:rPr lang="en-US" sz="3049" dirty="0" err="1">
                  <a:solidFill>
                    <a:srgbClr val="000000"/>
                  </a:solidFill>
                  <a:latin typeface="League Spartan"/>
                </a:rPr>
                <a:t>votre</a:t>
              </a:r>
              <a:r>
                <a:rPr lang="en-US" sz="3049" dirty="0">
                  <a:solidFill>
                    <a:srgbClr val="000000"/>
                  </a:solidFill>
                  <a:latin typeface="League Spartan"/>
                </a:rPr>
                <a:t> prestation </a:t>
              </a:r>
              <a:r>
                <a:rPr lang="en-US" sz="3049" dirty="0" err="1">
                  <a:solidFill>
                    <a:srgbClr val="000000"/>
                  </a:solidFill>
                  <a:latin typeface="League Spartan"/>
                </a:rPr>
                <a:t>orale</a:t>
              </a:r>
              <a:r>
                <a:rPr lang="en-US" sz="3049" dirty="0">
                  <a:solidFill>
                    <a:srgbClr val="000000"/>
                  </a:solidFill>
                  <a:latin typeface="League Spartan"/>
                </a:rPr>
                <a:t>, il faut se </a:t>
              </a:r>
              <a:r>
                <a:rPr lang="en-US" sz="3049" dirty="0" err="1">
                  <a:solidFill>
                    <a:srgbClr val="000000"/>
                  </a:solidFill>
                  <a:latin typeface="League Spartan"/>
                </a:rPr>
                <a:t>sentir</a:t>
              </a:r>
              <a:r>
                <a:rPr lang="en-US" sz="3049" dirty="0">
                  <a:solidFill>
                    <a:srgbClr val="000000"/>
                  </a:solidFill>
                  <a:latin typeface="League Spartan"/>
                </a:rPr>
                <a:t> au </a:t>
              </a:r>
              <a:r>
                <a:rPr lang="en-US" sz="3049" dirty="0" err="1">
                  <a:solidFill>
                    <a:srgbClr val="000000"/>
                  </a:solidFill>
                  <a:latin typeface="League Spartan"/>
                </a:rPr>
                <a:t>mieux</a:t>
              </a:r>
              <a:r>
                <a:rPr lang="en-US" sz="3049" dirty="0">
                  <a:solidFill>
                    <a:srgbClr val="000000"/>
                  </a:solidFill>
                  <a:latin typeface="League Spartan"/>
                </a:rPr>
                <a:t> de </a:t>
              </a:r>
              <a:r>
                <a:rPr lang="en-US" sz="3049" dirty="0" err="1">
                  <a:solidFill>
                    <a:srgbClr val="000000"/>
                  </a:solidFill>
                  <a:latin typeface="League Spartan"/>
                </a:rPr>
                <a:t>votre</a:t>
              </a:r>
              <a:r>
                <a:rPr lang="en-US" sz="3049" dirty="0">
                  <a:solidFill>
                    <a:srgbClr val="000000"/>
                  </a:solidFill>
                  <a:latin typeface="League Spartan"/>
                </a:rPr>
                <a:t> </a:t>
              </a:r>
              <a:r>
                <a:rPr lang="en-US" sz="3049" dirty="0" err="1">
                  <a:solidFill>
                    <a:srgbClr val="000000"/>
                  </a:solidFill>
                  <a:latin typeface="League Spartan"/>
                </a:rPr>
                <a:t>forme</a:t>
              </a:r>
              <a:r>
                <a:rPr lang="en-US" sz="3049" dirty="0">
                  <a:solidFill>
                    <a:srgbClr val="000000"/>
                  </a:solidFill>
                  <a:latin typeface="League Spartan"/>
                </a:rPr>
                <a:t> !</a:t>
              </a:r>
            </a:p>
            <a:p>
              <a:pPr>
                <a:lnSpc>
                  <a:spcPts val="4269"/>
                </a:lnSpc>
              </a:pPr>
              <a:endParaRPr lang="en-US" sz="3049" dirty="0">
                <a:solidFill>
                  <a:srgbClr val="000000"/>
                </a:solidFill>
                <a:latin typeface="League Spartan"/>
              </a:endParaRPr>
            </a:p>
          </p:txBody>
        </p:sp>
        <p:sp>
          <p:nvSpPr>
            <p:cNvPr id="9" name="TextBox 9"/>
            <p:cNvSpPr txBox="1"/>
            <p:nvPr/>
          </p:nvSpPr>
          <p:spPr>
            <a:xfrm>
              <a:off x="0" y="6968856"/>
              <a:ext cx="14988010" cy="6354657"/>
            </a:xfrm>
            <a:prstGeom prst="rect">
              <a:avLst/>
            </a:prstGeom>
          </p:spPr>
          <p:txBody>
            <a:bodyPr lIns="0" tIns="0" rIns="0" bIns="0" rtlCol="0" anchor="t">
              <a:spAutoFit/>
            </a:bodyPr>
            <a:lstStyle/>
            <a:p>
              <a:pPr algn="just">
                <a:lnSpc>
                  <a:spcPts val="4270"/>
                </a:lnSpc>
              </a:pPr>
              <a:r>
                <a:rPr lang="en-US" sz="3050">
                  <a:solidFill>
                    <a:srgbClr val="000000"/>
                  </a:solidFill>
                  <a:latin typeface="League Spartan"/>
                </a:rPr>
                <a:t>Cela passe par une bonne qualité de sommeil les nuits qui précèdent mais aussi par une bonne alimentation et, si possible, une activité physique qui vous permette d'expulser le stress et de vous sentir positif ! </a:t>
              </a:r>
            </a:p>
            <a:p>
              <a:pPr algn="just">
                <a:lnSpc>
                  <a:spcPts val="4270"/>
                </a:lnSpc>
              </a:pPr>
              <a:endParaRPr lang="en-US" sz="3050">
                <a:solidFill>
                  <a:srgbClr val="000000"/>
                </a:solidFill>
                <a:latin typeface="League Spartan"/>
              </a:endParaRPr>
            </a:p>
            <a:p>
              <a:pPr algn="just">
                <a:lnSpc>
                  <a:spcPts val="4270"/>
                </a:lnSpc>
              </a:pPr>
              <a:r>
                <a:rPr lang="en-US" sz="3050">
                  <a:solidFill>
                    <a:srgbClr val="000000"/>
                  </a:solidFill>
                  <a:latin typeface="League Spartan"/>
                </a:rPr>
                <a:t>L'oral est scandé en 2 étapes différentes : 10 mn d'exposé + 10 mn de questions du jury  : il faut garder un bon rythme à chacune de ces étapes.</a:t>
              </a:r>
            </a:p>
            <a:p>
              <a:pPr>
                <a:lnSpc>
                  <a:spcPts val="4270"/>
                </a:lnSpc>
              </a:pPr>
              <a:endParaRPr lang="en-US" sz="3050">
                <a:solidFill>
                  <a:srgbClr val="000000"/>
                </a:solidFill>
                <a:latin typeface="League Spartan"/>
              </a:endParaRPr>
            </a:p>
          </p:txBody>
        </p:sp>
      </p:grpSp>
      <p:sp>
        <p:nvSpPr>
          <p:cNvPr id="10" name="Freeform 10"/>
          <p:cNvSpPr/>
          <p:nvPr/>
        </p:nvSpPr>
        <p:spPr>
          <a:xfrm>
            <a:off x="12251511" y="2145603"/>
            <a:ext cx="5692086" cy="5995795"/>
          </a:xfrm>
          <a:custGeom>
            <a:avLst/>
            <a:gdLst/>
            <a:ahLst/>
            <a:cxnLst/>
            <a:rect l="l" t="t" r="r" b="b"/>
            <a:pathLst>
              <a:path w="5692086" h="5995795">
                <a:moveTo>
                  <a:pt x="0" y="0"/>
                </a:moveTo>
                <a:lnTo>
                  <a:pt x="5692086" y="0"/>
                </a:lnTo>
                <a:lnTo>
                  <a:pt x="5692086" y="5995794"/>
                </a:lnTo>
                <a:lnTo>
                  <a:pt x="0" y="5995794"/>
                </a:lnTo>
                <a:lnTo>
                  <a:pt x="0" y="0"/>
                </a:lnTo>
                <a:close/>
              </a:path>
            </a:pathLst>
          </a:custGeom>
          <a:blipFill>
            <a:blip r:embed="rId6"/>
            <a:stretch>
              <a:fillRect/>
            </a:stretch>
          </a:blipFill>
        </p:spPr>
        <p:txBody>
          <a:bodyPr/>
          <a:lstStyle/>
          <a:p>
            <a:endParaRPr lang="fr-FR"/>
          </a:p>
        </p:txBody>
      </p:sp>
      <p:sp>
        <p:nvSpPr>
          <p:cNvPr id="11" name="TextBox 11"/>
          <p:cNvSpPr txBox="1"/>
          <p:nvPr/>
        </p:nvSpPr>
        <p:spPr>
          <a:xfrm>
            <a:off x="2771019" y="227586"/>
            <a:ext cx="6707188" cy="2604752"/>
          </a:xfrm>
          <a:prstGeom prst="rect">
            <a:avLst/>
          </a:prstGeom>
        </p:spPr>
        <p:txBody>
          <a:bodyPr lIns="0" tIns="0" rIns="0" bIns="0" rtlCol="0" anchor="t">
            <a:spAutoFit/>
          </a:bodyPr>
          <a:lstStyle/>
          <a:p>
            <a:pPr algn="ctr">
              <a:lnSpc>
                <a:spcPts val="10500"/>
              </a:lnSpc>
            </a:pPr>
            <a:r>
              <a:rPr lang="en-US" sz="7500" dirty="0" err="1">
                <a:solidFill>
                  <a:srgbClr val="FF6100"/>
                </a:solidFill>
                <a:latin typeface="Open Sans Extra Bold"/>
              </a:rPr>
              <a:t>Être</a:t>
            </a:r>
            <a:r>
              <a:rPr lang="en-US" sz="7500" dirty="0">
                <a:solidFill>
                  <a:srgbClr val="FF6100"/>
                </a:solidFill>
                <a:latin typeface="Open Sans Extra Bold"/>
              </a:rPr>
              <a:t> </a:t>
            </a:r>
            <a:r>
              <a:rPr lang="en-US" sz="7500" dirty="0" err="1">
                <a:solidFill>
                  <a:srgbClr val="FF6100"/>
                </a:solidFill>
                <a:latin typeface="Open Sans Extra Bold"/>
              </a:rPr>
              <a:t>en</a:t>
            </a:r>
            <a:r>
              <a:rPr lang="en-US" sz="7500" dirty="0">
                <a:solidFill>
                  <a:srgbClr val="FF6100"/>
                </a:solidFill>
                <a:latin typeface="Open Sans Extra Bold"/>
              </a:rPr>
              <a:t> </a:t>
            </a:r>
            <a:r>
              <a:rPr lang="en-US" sz="7500" dirty="0" err="1">
                <a:solidFill>
                  <a:srgbClr val="FF6100"/>
                </a:solidFill>
                <a:latin typeface="Open Sans Extra Bold"/>
              </a:rPr>
              <a:t>forme</a:t>
            </a:r>
            <a:endParaRPr lang="en-US" sz="7500" dirty="0">
              <a:solidFill>
                <a:srgbClr val="FF6100"/>
              </a:solidFill>
              <a:latin typeface="Open Sans Extra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A7FF"/>
        </a:solidFill>
        <a:effectLst/>
      </p:bgPr>
    </p:bg>
    <p:spTree>
      <p:nvGrpSpPr>
        <p:cNvPr id="1" name=""/>
        <p:cNvGrpSpPr/>
        <p:nvPr/>
      </p:nvGrpSpPr>
      <p:grpSpPr>
        <a:xfrm>
          <a:off x="0" y="0"/>
          <a:ext cx="0" cy="0"/>
          <a:chOff x="0" y="0"/>
          <a:chExt cx="0" cy="0"/>
        </a:xfrm>
      </p:grpSpPr>
      <p:sp>
        <p:nvSpPr>
          <p:cNvPr id="2" name="Freeform 2"/>
          <p:cNvSpPr/>
          <p:nvPr/>
        </p:nvSpPr>
        <p:spPr>
          <a:xfrm rot="-1166339">
            <a:off x="8249332" y="608549"/>
            <a:ext cx="1333098" cy="887116"/>
          </a:xfrm>
          <a:custGeom>
            <a:avLst/>
            <a:gdLst/>
            <a:ahLst/>
            <a:cxnLst/>
            <a:rect l="l" t="t" r="r" b="b"/>
            <a:pathLst>
              <a:path w="1333098" h="887116">
                <a:moveTo>
                  <a:pt x="0" y="0"/>
                </a:moveTo>
                <a:lnTo>
                  <a:pt x="1333098" y="0"/>
                </a:lnTo>
                <a:lnTo>
                  <a:pt x="1333098" y="887116"/>
                </a:lnTo>
                <a:lnTo>
                  <a:pt x="0" y="8871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288037" y="327090"/>
            <a:ext cx="1481326" cy="1403220"/>
          </a:xfrm>
          <a:custGeom>
            <a:avLst/>
            <a:gdLst/>
            <a:ahLst/>
            <a:cxnLst/>
            <a:rect l="l" t="t" r="r" b="b"/>
            <a:pathLst>
              <a:path w="1481326" h="1403220">
                <a:moveTo>
                  <a:pt x="0" y="0"/>
                </a:moveTo>
                <a:lnTo>
                  <a:pt x="1481326" y="0"/>
                </a:lnTo>
                <a:lnTo>
                  <a:pt x="1481326" y="1403220"/>
                </a:lnTo>
                <a:lnTo>
                  <a:pt x="0" y="14032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9884663" y="-192723"/>
            <a:ext cx="8092327" cy="7032118"/>
            <a:chOff x="0" y="0"/>
            <a:chExt cx="10789770" cy="9376157"/>
          </a:xfrm>
        </p:grpSpPr>
        <p:sp>
          <p:nvSpPr>
            <p:cNvPr id="5" name="TextBox 5"/>
            <p:cNvSpPr txBox="1"/>
            <p:nvPr/>
          </p:nvSpPr>
          <p:spPr>
            <a:xfrm>
              <a:off x="0" y="23728"/>
              <a:ext cx="10789770" cy="745728"/>
            </a:xfrm>
            <a:prstGeom prst="rect">
              <a:avLst/>
            </a:prstGeom>
          </p:spPr>
          <p:txBody>
            <a:bodyPr lIns="0" tIns="0" rIns="0" bIns="0" rtlCol="0" anchor="t">
              <a:spAutoFit/>
            </a:bodyPr>
            <a:lstStyle/>
            <a:p>
              <a:pPr algn="ctr">
                <a:lnSpc>
                  <a:spcPts val="4437"/>
                </a:lnSpc>
              </a:pPr>
              <a:endParaRPr/>
            </a:p>
          </p:txBody>
        </p:sp>
        <p:sp>
          <p:nvSpPr>
            <p:cNvPr id="6" name="TextBox 6"/>
            <p:cNvSpPr txBox="1"/>
            <p:nvPr/>
          </p:nvSpPr>
          <p:spPr>
            <a:xfrm>
              <a:off x="0" y="2095459"/>
              <a:ext cx="10789770" cy="7274772"/>
            </a:xfrm>
            <a:prstGeom prst="rect">
              <a:avLst/>
            </a:prstGeom>
          </p:spPr>
          <p:txBody>
            <a:bodyPr lIns="0" tIns="0" rIns="0" bIns="0" rtlCol="0" anchor="t">
              <a:spAutoFit/>
            </a:bodyPr>
            <a:lstStyle/>
            <a:p>
              <a:pPr marL="561337" lvl="1" indent="-280669" algn="just">
                <a:lnSpc>
                  <a:spcPts val="3639"/>
                </a:lnSpc>
                <a:buFont typeface="Arial"/>
                <a:buChar char="•"/>
              </a:pPr>
              <a:r>
                <a:rPr lang="en-US" sz="2599">
                  <a:solidFill>
                    <a:srgbClr val="000000"/>
                  </a:solidFill>
                  <a:latin typeface="League Spartan Bold"/>
                </a:rPr>
                <a:t>Pour ne pas être essoufflé(e) et conserver une voix calme, posée, sans variations excessives, il faut utiliser une</a:t>
              </a:r>
              <a:r>
                <a:rPr lang="en-US" sz="2599">
                  <a:solidFill>
                    <a:srgbClr val="FF6100"/>
                  </a:solidFill>
                  <a:latin typeface="League Spartan Bold"/>
                </a:rPr>
                <a:t> </a:t>
              </a:r>
              <a:r>
                <a:rPr lang="en-US" sz="2599">
                  <a:solidFill>
                    <a:srgbClr val="FFEB34"/>
                  </a:solidFill>
                  <a:latin typeface="League Spartan Bold"/>
                </a:rPr>
                <a:t>respiration abdominale</a:t>
              </a:r>
              <a:r>
                <a:rPr lang="en-US" sz="2599">
                  <a:solidFill>
                    <a:srgbClr val="000000"/>
                  </a:solidFill>
                  <a:latin typeface="League Spartan Bold"/>
                </a:rPr>
                <a:t>. Inspirez profondément et lentement par le nez en gonflant votre abdomen. À l'expiration vous aurez plus de souffle et maintiendrez une voix maîtrisée sans difficultés.</a:t>
              </a:r>
            </a:p>
            <a:p>
              <a:pPr marL="561337" lvl="1" indent="-280669" algn="just">
                <a:lnSpc>
                  <a:spcPts val="3639"/>
                </a:lnSpc>
                <a:buFont typeface="Arial"/>
                <a:buChar char="•"/>
              </a:pPr>
              <a:r>
                <a:rPr lang="en-US" sz="2599">
                  <a:solidFill>
                    <a:srgbClr val="000000"/>
                  </a:solidFill>
                  <a:latin typeface="League Spartan Bold"/>
                </a:rPr>
                <a:t>Poser sa voix nécessite </a:t>
              </a:r>
              <a:r>
                <a:rPr lang="en-US" sz="2599">
                  <a:solidFill>
                    <a:srgbClr val="FFEB34"/>
                  </a:solidFill>
                  <a:latin typeface="League Spartan Bold"/>
                </a:rPr>
                <a:t>une bonne préparation de son texte en amont</a:t>
              </a:r>
              <a:r>
                <a:rPr lang="en-US" sz="2599">
                  <a:solidFill>
                    <a:srgbClr val="000000"/>
                  </a:solidFill>
                  <a:latin typeface="League Spartan Bold"/>
                </a:rPr>
                <a:t>. Où allez-vous faire des pauses pour respirer ? Sur quels mots faut-il insister ?</a:t>
              </a:r>
            </a:p>
          </p:txBody>
        </p:sp>
      </p:grpSp>
      <p:sp>
        <p:nvSpPr>
          <p:cNvPr id="7" name="Freeform 7"/>
          <p:cNvSpPr/>
          <p:nvPr/>
        </p:nvSpPr>
        <p:spPr>
          <a:xfrm>
            <a:off x="8915881" y="8438693"/>
            <a:ext cx="1481326" cy="1403220"/>
          </a:xfrm>
          <a:custGeom>
            <a:avLst/>
            <a:gdLst/>
            <a:ahLst/>
            <a:cxnLst/>
            <a:rect l="l" t="t" r="r" b="b"/>
            <a:pathLst>
              <a:path w="1481326" h="1403220">
                <a:moveTo>
                  <a:pt x="0" y="0"/>
                </a:moveTo>
                <a:lnTo>
                  <a:pt x="1481326" y="0"/>
                </a:lnTo>
                <a:lnTo>
                  <a:pt x="1481326" y="1403220"/>
                </a:lnTo>
                <a:lnTo>
                  <a:pt x="0" y="14032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8" name="Freeform 8"/>
          <p:cNvSpPr/>
          <p:nvPr/>
        </p:nvSpPr>
        <p:spPr>
          <a:xfrm>
            <a:off x="8355301" y="8622034"/>
            <a:ext cx="788699" cy="747113"/>
          </a:xfrm>
          <a:custGeom>
            <a:avLst/>
            <a:gdLst/>
            <a:ahLst/>
            <a:cxnLst/>
            <a:rect l="l" t="t" r="r" b="b"/>
            <a:pathLst>
              <a:path w="788699" h="747113">
                <a:moveTo>
                  <a:pt x="0" y="0"/>
                </a:moveTo>
                <a:lnTo>
                  <a:pt x="788699" y="0"/>
                </a:lnTo>
                <a:lnTo>
                  <a:pt x="788699" y="747113"/>
                </a:lnTo>
                <a:lnTo>
                  <a:pt x="0" y="7471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9" name="Freeform 9"/>
          <p:cNvSpPr/>
          <p:nvPr/>
        </p:nvSpPr>
        <p:spPr>
          <a:xfrm>
            <a:off x="1502804" y="983197"/>
            <a:ext cx="788699" cy="747113"/>
          </a:xfrm>
          <a:custGeom>
            <a:avLst/>
            <a:gdLst/>
            <a:ahLst/>
            <a:cxnLst/>
            <a:rect l="l" t="t" r="r" b="b"/>
            <a:pathLst>
              <a:path w="788699" h="747113">
                <a:moveTo>
                  <a:pt x="0" y="0"/>
                </a:moveTo>
                <a:lnTo>
                  <a:pt x="788699" y="0"/>
                </a:lnTo>
                <a:lnTo>
                  <a:pt x="788699" y="747113"/>
                </a:lnTo>
                <a:lnTo>
                  <a:pt x="0" y="7471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0" name="TextBox 10"/>
          <p:cNvSpPr txBox="1"/>
          <p:nvPr/>
        </p:nvSpPr>
        <p:spPr>
          <a:xfrm>
            <a:off x="5021119" y="3883659"/>
            <a:ext cx="3846726" cy="1259841"/>
          </a:xfrm>
          <a:prstGeom prst="rect">
            <a:avLst/>
          </a:prstGeom>
        </p:spPr>
        <p:txBody>
          <a:bodyPr lIns="0" tIns="0" rIns="0" bIns="0" rtlCol="0" anchor="t">
            <a:spAutoFit/>
          </a:bodyPr>
          <a:lstStyle/>
          <a:p>
            <a:pPr algn="ctr">
              <a:lnSpc>
                <a:spcPts val="10359"/>
              </a:lnSpc>
            </a:pPr>
            <a:r>
              <a:rPr lang="en-US" sz="7399">
                <a:solidFill>
                  <a:srgbClr val="00A7FF"/>
                </a:solidFill>
                <a:latin typeface="Amaranth"/>
              </a:rPr>
              <a:t>La Voix</a:t>
            </a:r>
          </a:p>
        </p:txBody>
      </p:sp>
      <p:grpSp>
        <p:nvGrpSpPr>
          <p:cNvPr id="11" name="Group 11"/>
          <p:cNvGrpSpPr/>
          <p:nvPr/>
        </p:nvGrpSpPr>
        <p:grpSpPr>
          <a:xfrm>
            <a:off x="11024902" y="7063019"/>
            <a:ext cx="6952088" cy="1932572"/>
            <a:chOff x="0" y="0"/>
            <a:chExt cx="9269451" cy="2576762"/>
          </a:xfrm>
        </p:grpSpPr>
        <p:sp>
          <p:nvSpPr>
            <p:cNvPr id="12" name="TextBox 12"/>
            <p:cNvSpPr txBox="1"/>
            <p:nvPr/>
          </p:nvSpPr>
          <p:spPr>
            <a:xfrm>
              <a:off x="0" y="23728"/>
              <a:ext cx="9269451" cy="749300"/>
            </a:xfrm>
            <a:prstGeom prst="rect">
              <a:avLst/>
            </a:prstGeom>
          </p:spPr>
          <p:txBody>
            <a:bodyPr lIns="0" tIns="0" rIns="0" bIns="0" rtlCol="0" anchor="t">
              <a:spAutoFit/>
            </a:bodyPr>
            <a:lstStyle/>
            <a:p>
              <a:pPr algn="ctr">
                <a:lnSpc>
                  <a:spcPts val="4437"/>
                </a:lnSpc>
              </a:pPr>
              <a:r>
                <a:rPr lang="en-US" sz="3698">
                  <a:solidFill>
                    <a:srgbClr val="FFEB34"/>
                  </a:solidFill>
                  <a:latin typeface="League Spartan Bold"/>
                </a:rPr>
                <a:t>Choisir le ton à employer</a:t>
              </a:r>
            </a:p>
          </p:txBody>
        </p:sp>
        <p:sp>
          <p:nvSpPr>
            <p:cNvPr id="13" name="TextBox 13"/>
            <p:cNvSpPr txBox="1"/>
            <p:nvPr/>
          </p:nvSpPr>
          <p:spPr>
            <a:xfrm>
              <a:off x="0" y="2108555"/>
              <a:ext cx="9269451" cy="462280"/>
            </a:xfrm>
            <a:prstGeom prst="rect">
              <a:avLst/>
            </a:prstGeom>
          </p:spPr>
          <p:txBody>
            <a:bodyPr lIns="0" tIns="0" rIns="0" bIns="0" rtlCol="0" anchor="t">
              <a:spAutoFit/>
            </a:bodyPr>
            <a:lstStyle/>
            <a:p>
              <a:pPr algn="ctr">
                <a:lnSpc>
                  <a:spcPts val="2940"/>
                </a:lnSpc>
              </a:pPr>
              <a:endParaRPr/>
            </a:p>
          </p:txBody>
        </p:sp>
      </p:grpSp>
      <p:sp>
        <p:nvSpPr>
          <p:cNvPr id="14" name="TextBox 14"/>
          <p:cNvSpPr txBox="1"/>
          <p:nvPr/>
        </p:nvSpPr>
        <p:spPr>
          <a:xfrm>
            <a:off x="10763548" y="794778"/>
            <a:ext cx="6495752" cy="561975"/>
          </a:xfrm>
          <a:prstGeom prst="rect">
            <a:avLst/>
          </a:prstGeom>
        </p:spPr>
        <p:txBody>
          <a:bodyPr lIns="0" tIns="0" rIns="0" bIns="0" rtlCol="0" anchor="t">
            <a:spAutoFit/>
          </a:bodyPr>
          <a:lstStyle/>
          <a:p>
            <a:pPr algn="ctr">
              <a:lnSpc>
                <a:spcPts val="4437"/>
              </a:lnSpc>
              <a:spcBef>
                <a:spcPct val="0"/>
              </a:spcBef>
            </a:pPr>
            <a:r>
              <a:rPr lang="en-US" sz="3698">
                <a:solidFill>
                  <a:srgbClr val="FFEB34"/>
                </a:solidFill>
                <a:latin typeface="League Spartan Bold"/>
              </a:rPr>
              <a:t>Apprendre à poser sa voix</a:t>
            </a:r>
          </a:p>
        </p:txBody>
      </p:sp>
      <p:sp>
        <p:nvSpPr>
          <p:cNvPr id="15" name="TextBox 15"/>
          <p:cNvSpPr txBox="1"/>
          <p:nvPr/>
        </p:nvSpPr>
        <p:spPr>
          <a:xfrm>
            <a:off x="10625326" y="7655497"/>
            <a:ext cx="7443215" cy="1810385"/>
          </a:xfrm>
          <a:prstGeom prst="rect">
            <a:avLst/>
          </a:prstGeom>
        </p:spPr>
        <p:txBody>
          <a:bodyPr lIns="0" tIns="0" rIns="0" bIns="0" rtlCol="0" anchor="t">
            <a:spAutoFit/>
          </a:bodyPr>
          <a:lstStyle/>
          <a:p>
            <a:pPr algn="just">
              <a:lnSpc>
                <a:spcPts val="3640"/>
              </a:lnSpc>
            </a:pPr>
            <a:r>
              <a:rPr lang="en-US" sz="2600">
                <a:solidFill>
                  <a:srgbClr val="000000"/>
                </a:solidFill>
                <a:latin typeface="League Spartan"/>
              </a:rPr>
              <a:t>Alterner le </a:t>
            </a:r>
            <a:r>
              <a:rPr lang="en-US" sz="2600" u="sng">
                <a:solidFill>
                  <a:srgbClr val="FFEB34"/>
                </a:solidFill>
                <a:latin typeface="League Spartan"/>
              </a:rPr>
              <a:t>registre didactique</a:t>
            </a:r>
            <a:r>
              <a:rPr lang="en-US" sz="2600">
                <a:solidFill>
                  <a:srgbClr val="FFEB34"/>
                </a:solidFill>
                <a:latin typeface="League Spartan"/>
              </a:rPr>
              <a:t> </a:t>
            </a:r>
            <a:r>
              <a:rPr lang="en-US" sz="2600">
                <a:solidFill>
                  <a:srgbClr val="000000"/>
                </a:solidFill>
                <a:latin typeface="League Spartan"/>
              </a:rPr>
              <a:t>(transmettre un savoir, comme le professeur) et le </a:t>
            </a:r>
            <a:r>
              <a:rPr lang="en-US" sz="2600" u="sng">
                <a:solidFill>
                  <a:srgbClr val="FFEB34"/>
                </a:solidFill>
                <a:latin typeface="League Spartan"/>
              </a:rPr>
              <a:t>registre polémique</a:t>
            </a:r>
            <a:r>
              <a:rPr lang="en-US" sz="2600">
                <a:solidFill>
                  <a:srgbClr val="FFEB34"/>
                </a:solidFill>
                <a:latin typeface="League Spartan"/>
              </a:rPr>
              <a:t> </a:t>
            </a:r>
            <a:r>
              <a:rPr lang="en-US" sz="2600">
                <a:solidFill>
                  <a:srgbClr val="000000"/>
                </a:solidFill>
                <a:latin typeface="League Spartan"/>
              </a:rPr>
              <a:t>(susciter une remise en question, une réflexion chez l'auditeur).</a:t>
            </a:r>
          </a:p>
        </p:txBody>
      </p:sp>
      <p:sp>
        <p:nvSpPr>
          <p:cNvPr id="16" name="Freeform 16"/>
          <p:cNvSpPr/>
          <p:nvPr/>
        </p:nvSpPr>
        <p:spPr>
          <a:xfrm>
            <a:off x="1260050" y="1730310"/>
            <a:ext cx="8414614" cy="6854192"/>
          </a:xfrm>
          <a:custGeom>
            <a:avLst/>
            <a:gdLst/>
            <a:ahLst/>
            <a:cxnLst/>
            <a:rect l="l" t="t" r="r" b="b"/>
            <a:pathLst>
              <a:path w="8414614" h="6854192">
                <a:moveTo>
                  <a:pt x="0" y="0"/>
                </a:moveTo>
                <a:lnTo>
                  <a:pt x="8414613" y="0"/>
                </a:lnTo>
                <a:lnTo>
                  <a:pt x="8414613" y="6854192"/>
                </a:lnTo>
                <a:lnTo>
                  <a:pt x="0" y="6854192"/>
                </a:lnTo>
                <a:lnTo>
                  <a:pt x="0" y="0"/>
                </a:lnTo>
                <a:close/>
              </a:path>
            </a:pathLst>
          </a:custGeom>
          <a:blipFill>
            <a:blip r:embed="rId8"/>
            <a:stretch>
              <a:fillRect r="-22031"/>
            </a:stretch>
          </a:blipFill>
        </p:spPr>
        <p:txBody>
          <a:bodyPr/>
          <a:lstStyle/>
          <a:p>
            <a:endParaRPr lang="fr-FR"/>
          </a:p>
        </p:txBody>
      </p:sp>
      <p:sp>
        <p:nvSpPr>
          <p:cNvPr id="17" name="TextBox 17"/>
          <p:cNvSpPr txBox="1"/>
          <p:nvPr/>
        </p:nvSpPr>
        <p:spPr>
          <a:xfrm>
            <a:off x="6049447" y="4379549"/>
            <a:ext cx="2448374" cy="777856"/>
          </a:xfrm>
          <a:prstGeom prst="rect">
            <a:avLst/>
          </a:prstGeom>
        </p:spPr>
        <p:txBody>
          <a:bodyPr lIns="0" tIns="0" rIns="0" bIns="0" rtlCol="0" anchor="t">
            <a:spAutoFit/>
          </a:bodyPr>
          <a:lstStyle/>
          <a:p>
            <a:pPr algn="ctr">
              <a:lnSpc>
                <a:spcPts val="6139"/>
              </a:lnSpc>
              <a:spcBef>
                <a:spcPct val="0"/>
              </a:spcBef>
            </a:pPr>
            <a:r>
              <a:rPr lang="en-US" sz="5115">
                <a:solidFill>
                  <a:srgbClr val="00A7FF"/>
                </a:solidFill>
                <a:latin typeface="League Spartan Bold"/>
              </a:rPr>
              <a:t>La voix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BFFA1"/>
        </a:solidFill>
        <a:effectLst/>
      </p:bgPr>
    </p:bg>
    <p:spTree>
      <p:nvGrpSpPr>
        <p:cNvPr id="1" name=""/>
        <p:cNvGrpSpPr/>
        <p:nvPr/>
      </p:nvGrpSpPr>
      <p:grpSpPr>
        <a:xfrm>
          <a:off x="0" y="0"/>
          <a:ext cx="0" cy="0"/>
          <a:chOff x="0" y="0"/>
          <a:chExt cx="0" cy="0"/>
        </a:xfrm>
      </p:grpSpPr>
      <p:sp>
        <p:nvSpPr>
          <p:cNvPr id="2" name="Freeform 2"/>
          <p:cNvSpPr/>
          <p:nvPr/>
        </p:nvSpPr>
        <p:spPr>
          <a:xfrm>
            <a:off x="15771770" y="506189"/>
            <a:ext cx="1854776" cy="5356754"/>
          </a:xfrm>
          <a:custGeom>
            <a:avLst/>
            <a:gdLst/>
            <a:ahLst/>
            <a:cxnLst/>
            <a:rect l="l" t="t" r="r" b="b"/>
            <a:pathLst>
              <a:path w="1854776" h="5356754">
                <a:moveTo>
                  <a:pt x="0" y="0"/>
                </a:moveTo>
                <a:lnTo>
                  <a:pt x="1854776" y="0"/>
                </a:lnTo>
                <a:lnTo>
                  <a:pt x="1854776" y="5356754"/>
                </a:lnTo>
                <a:lnTo>
                  <a:pt x="0" y="53567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3" name="Group 3"/>
          <p:cNvGrpSpPr/>
          <p:nvPr/>
        </p:nvGrpSpPr>
        <p:grpSpPr>
          <a:xfrm>
            <a:off x="1028700" y="1396627"/>
            <a:ext cx="10491537" cy="4538293"/>
            <a:chOff x="0" y="0"/>
            <a:chExt cx="13988716" cy="6051058"/>
          </a:xfrm>
        </p:grpSpPr>
        <p:sp>
          <p:nvSpPr>
            <p:cNvPr id="4" name="TextBox 4"/>
            <p:cNvSpPr txBox="1"/>
            <p:nvPr/>
          </p:nvSpPr>
          <p:spPr>
            <a:xfrm>
              <a:off x="73571" y="325785"/>
              <a:ext cx="13915145" cy="952500"/>
            </a:xfrm>
            <a:prstGeom prst="rect">
              <a:avLst/>
            </a:prstGeom>
          </p:spPr>
          <p:txBody>
            <a:bodyPr lIns="0" tIns="0" rIns="0" bIns="0" rtlCol="0" anchor="t">
              <a:spAutoFit/>
            </a:bodyPr>
            <a:lstStyle/>
            <a:p>
              <a:pPr algn="ctr">
                <a:lnSpc>
                  <a:spcPts val="5638"/>
                </a:lnSpc>
              </a:pPr>
              <a:r>
                <a:rPr lang="en-US" sz="4698">
                  <a:solidFill>
                    <a:srgbClr val="FF6100"/>
                  </a:solidFill>
                  <a:latin typeface="League Spartan Bold"/>
                </a:rPr>
                <a:t>Adopter la bonne posture</a:t>
              </a:r>
            </a:p>
          </p:txBody>
        </p:sp>
        <p:sp>
          <p:nvSpPr>
            <p:cNvPr id="5" name="TextBox 5"/>
            <p:cNvSpPr txBox="1"/>
            <p:nvPr/>
          </p:nvSpPr>
          <p:spPr>
            <a:xfrm>
              <a:off x="0" y="5586661"/>
              <a:ext cx="11169755" cy="462280"/>
            </a:xfrm>
            <a:prstGeom prst="rect">
              <a:avLst/>
            </a:prstGeom>
          </p:spPr>
          <p:txBody>
            <a:bodyPr lIns="0" tIns="0" rIns="0" bIns="0" rtlCol="0" anchor="t">
              <a:spAutoFit/>
            </a:bodyPr>
            <a:lstStyle/>
            <a:p>
              <a:pPr>
                <a:lnSpc>
                  <a:spcPts val="2940"/>
                </a:lnSpc>
              </a:pPr>
              <a:endParaRPr/>
            </a:p>
          </p:txBody>
        </p:sp>
      </p:grpSp>
      <p:sp>
        <p:nvSpPr>
          <p:cNvPr id="6" name="Freeform 6"/>
          <p:cNvSpPr/>
          <p:nvPr/>
        </p:nvSpPr>
        <p:spPr>
          <a:xfrm>
            <a:off x="1028700" y="246647"/>
            <a:ext cx="1195980" cy="1145967"/>
          </a:xfrm>
          <a:custGeom>
            <a:avLst/>
            <a:gdLst/>
            <a:ahLst/>
            <a:cxnLst/>
            <a:rect l="l" t="t" r="r" b="b"/>
            <a:pathLst>
              <a:path w="1195980" h="1145967">
                <a:moveTo>
                  <a:pt x="0" y="0"/>
                </a:moveTo>
                <a:lnTo>
                  <a:pt x="1195980" y="0"/>
                </a:lnTo>
                <a:lnTo>
                  <a:pt x="1195980" y="1145967"/>
                </a:lnTo>
                <a:lnTo>
                  <a:pt x="0" y="1145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7" name="Freeform 7"/>
          <p:cNvSpPr/>
          <p:nvPr/>
        </p:nvSpPr>
        <p:spPr>
          <a:xfrm>
            <a:off x="512544" y="506189"/>
            <a:ext cx="1481326" cy="1403220"/>
          </a:xfrm>
          <a:custGeom>
            <a:avLst/>
            <a:gdLst/>
            <a:ahLst/>
            <a:cxnLst/>
            <a:rect l="l" t="t" r="r" b="b"/>
            <a:pathLst>
              <a:path w="1481326" h="1403220">
                <a:moveTo>
                  <a:pt x="0" y="0"/>
                </a:moveTo>
                <a:lnTo>
                  <a:pt x="1481326" y="0"/>
                </a:lnTo>
                <a:lnTo>
                  <a:pt x="1481326" y="1403220"/>
                </a:lnTo>
                <a:lnTo>
                  <a:pt x="0" y="14032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8" name="TextBox 8"/>
          <p:cNvSpPr txBox="1"/>
          <p:nvPr/>
        </p:nvSpPr>
        <p:spPr>
          <a:xfrm>
            <a:off x="236980" y="2534496"/>
            <a:ext cx="10889003" cy="6315075"/>
          </a:xfrm>
          <a:prstGeom prst="rect">
            <a:avLst/>
          </a:prstGeom>
        </p:spPr>
        <p:txBody>
          <a:bodyPr lIns="0" tIns="0" rIns="0" bIns="0" rtlCol="0" anchor="t">
            <a:spAutoFit/>
          </a:bodyPr>
          <a:lstStyle/>
          <a:p>
            <a:pPr marL="690879" lvl="1" indent="-345439" algn="just">
              <a:lnSpc>
                <a:spcPts val="3839"/>
              </a:lnSpc>
              <a:buFont typeface="Arial"/>
              <a:buChar char="•"/>
            </a:pPr>
            <a:r>
              <a:rPr lang="en-US" sz="3199">
                <a:solidFill>
                  <a:srgbClr val="000000"/>
                </a:solidFill>
                <a:latin typeface="League Spartan Bold"/>
              </a:rPr>
              <a:t>Vous devez adopter une </a:t>
            </a:r>
            <a:r>
              <a:rPr lang="en-US" sz="3199">
                <a:solidFill>
                  <a:srgbClr val="00A7FF"/>
                </a:solidFill>
                <a:latin typeface="League Spartan Bold"/>
              </a:rPr>
              <a:t>posture tonique</a:t>
            </a:r>
            <a:r>
              <a:rPr lang="en-US" sz="3199">
                <a:solidFill>
                  <a:srgbClr val="000000"/>
                </a:solidFill>
                <a:latin typeface="League Spartan Bold"/>
              </a:rPr>
              <a:t>.  Le premier contact visuel avec le public (les examinateurs en l’occurrence) est déterminant et donne le ton de la prestation !</a:t>
            </a:r>
          </a:p>
          <a:p>
            <a:pPr algn="just">
              <a:lnSpc>
                <a:spcPts val="3839"/>
              </a:lnSpc>
            </a:pPr>
            <a:endParaRPr lang="en-US" sz="3199">
              <a:solidFill>
                <a:srgbClr val="000000"/>
              </a:solidFill>
              <a:latin typeface="League Spartan Bold"/>
            </a:endParaRPr>
          </a:p>
          <a:p>
            <a:pPr marL="690879" lvl="1" indent="-345439" algn="just">
              <a:lnSpc>
                <a:spcPts val="3839"/>
              </a:lnSpc>
              <a:buFont typeface="Arial"/>
              <a:buChar char="•"/>
            </a:pPr>
            <a:r>
              <a:rPr lang="en-US" sz="3199">
                <a:solidFill>
                  <a:srgbClr val="000000"/>
                </a:solidFill>
                <a:latin typeface="League Spartan Bold"/>
              </a:rPr>
              <a:t>Vos mains devront appuyer votre exposé : Une gestuelle simple, concise, en accord avec le propos.</a:t>
            </a:r>
          </a:p>
          <a:p>
            <a:pPr algn="just">
              <a:lnSpc>
                <a:spcPts val="3839"/>
              </a:lnSpc>
            </a:pPr>
            <a:endParaRPr lang="en-US" sz="3199">
              <a:solidFill>
                <a:srgbClr val="000000"/>
              </a:solidFill>
              <a:latin typeface="League Spartan Bold"/>
            </a:endParaRPr>
          </a:p>
          <a:p>
            <a:pPr marL="690879" lvl="1" indent="-345439" algn="just">
              <a:lnSpc>
                <a:spcPts val="3839"/>
              </a:lnSpc>
              <a:buFont typeface="Arial"/>
              <a:buChar char="•"/>
            </a:pPr>
            <a:r>
              <a:rPr lang="en-US" sz="3199">
                <a:solidFill>
                  <a:srgbClr val="000000"/>
                </a:solidFill>
                <a:latin typeface="League Spartan Bold"/>
              </a:rPr>
              <a:t>À éviter, les grands gestes désordonnés.</a:t>
            </a:r>
          </a:p>
          <a:p>
            <a:pPr algn="just">
              <a:lnSpc>
                <a:spcPts val="3839"/>
              </a:lnSpc>
            </a:pPr>
            <a:endParaRPr lang="en-US" sz="3199">
              <a:solidFill>
                <a:srgbClr val="000000"/>
              </a:solidFill>
              <a:latin typeface="League Spartan Bold"/>
            </a:endParaRPr>
          </a:p>
          <a:p>
            <a:pPr marL="690879" lvl="1" indent="-345439" algn="just">
              <a:lnSpc>
                <a:spcPts val="3839"/>
              </a:lnSpc>
              <a:buFont typeface="Arial"/>
              <a:buChar char="•"/>
            </a:pPr>
            <a:r>
              <a:rPr lang="en-US" sz="3199">
                <a:solidFill>
                  <a:srgbClr val="000000"/>
                </a:solidFill>
                <a:latin typeface="League Spartan Bold"/>
              </a:rPr>
              <a:t>À éviter, les mains dans les poches et les postures avachies. </a:t>
            </a:r>
          </a:p>
        </p:txBody>
      </p:sp>
      <p:sp>
        <p:nvSpPr>
          <p:cNvPr id="9" name="Freeform 9"/>
          <p:cNvSpPr/>
          <p:nvPr/>
        </p:nvSpPr>
        <p:spPr>
          <a:xfrm>
            <a:off x="10527993" y="8983212"/>
            <a:ext cx="1195980" cy="1145967"/>
          </a:xfrm>
          <a:custGeom>
            <a:avLst/>
            <a:gdLst/>
            <a:ahLst/>
            <a:cxnLst/>
            <a:rect l="l" t="t" r="r" b="b"/>
            <a:pathLst>
              <a:path w="1195980" h="1145967">
                <a:moveTo>
                  <a:pt x="0" y="0"/>
                </a:moveTo>
                <a:lnTo>
                  <a:pt x="1195981" y="0"/>
                </a:lnTo>
                <a:lnTo>
                  <a:pt x="1195981" y="1145967"/>
                </a:lnTo>
                <a:lnTo>
                  <a:pt x="0" y="11459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0" name="Freeform 10"/>
          <p:cNvSpPr/>
          <p:nvPr/>
        </p:nvSpPr>
        <p:spPr>
          <a:xfrm rot="1651385">
            <a:off x="10933877" y="8757866"/>
            <a:ext cx="1219246" cy="1154959"/>
          </a:xfrm>
          <a:custGeom>
            <a:avLst/>
            <a:gdLst/>
            <a:ahLst/>
            <a:cxnLst/>
            <a:rect l="l" t="t" r="r" b="b"/>
            <a:pathLst>
              <a:path w="1219246" h="1154959">
                <a:moveTo>
                  <a:pt x="0" y="0"/>
                </a:moveTo>
                <a:lnTo>
                  <a:pt x="1219246" y="0"/>
                </a:lnTo>
                <a:lnTo>
                  <a:pt x="1219246" y="1154959"/>
                </a:lnTo>
                <a:lnTo>
                  <a:pt x="0" y="115495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11" name="Freeform 11"/>
          <p:cNvSpPr/>
          <p:nvPr/>
        </p:nvSpPr>
        <p:spPr>
          <a:xfrm>
            <a:off x="12905600" y="4751556"/>
            <a:ext cx="2102030" cy="4804639"/>
          </a:xfrm>
          <a:custGeom>
            <a:avLst/>
            <a:gdLst/>
            <a:ahLst/>
            <a:cxnLst/>
            <a:rect l="l" t="t" r="r" b="b"/>
            <a:pathLst>
              <a:path w="2102030" h="4804639">
                <a:moveTo>
                  <a:pt x="0" y="0"/>
                </a:moveTo>
                <a:lnTo>
                  <a:pt x="2102029" y="0"/>
                </a:lnTo>
                <a:lnTo>
                  <a:pt x="2102029" y="4804640"/>
                </a:lnTo>
                <a:lnTo>
                  <a:pt x="0" y="48046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A7FF"/>
        </a:solidFill>
        <a:effectLst/>
      </p:bgPr>
    </p:bg>
    <p:spTree>
      <p:nvGrpSpPr>
        <p:cNvPr id="1" name=""/>
        <p:cNvGrpSpPr/>
        <p:nvPr/>
      </p:nvGrpSpPr>
      <p:grpSpPr>
        <a:xfrm>
          <a:off x="0" y="0"/>
          <a:ext cx="0" cy="0"/>
          <a:chOff x="0" y="0"/>
          <a:chExt cx="0" cy="0"/>
        </a:xfrm>
      </p:grpSpPr>
      <p:sp>
        <p:nvSpPr>
          <p:cNvPr id="2" name="Freeform 2"/>
          <p:cNvSpPr/>
          <p:nvPr/>
        </p:nvSpPr>
        <p:spPr>
          <a:xfrm>
            <a:off x="352831" y="1796477"/>
            <a:ext cx="7054706" cy="6810998"/>
          </a:xfrm>
          <a:custGeom>
            <a:avLst/>
            <a:gdLst/>
            <a:ahLst/>
            <a:cxnLst/>
            <a:rect l="l" t="t" r="r" b="b"/>
            <a:pathLst>
              <a:path w="7054706" h="6810998">
                <a:moveTo>
                  <a:pt x="0" y="0"/>
                </a:moveTo>
                <a:lnTo>
                  <a:pt x="7054706" y="0"/>
                </a:lnTo>
                <a:lnTo>
                  <a:pt x="7054706" y="6810997"/>
                </a:lnTo>
                <a:lnTo>
                  <a:pt x="0" y="68109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TextBox 3"/>
          <p:cNvSpPr txBox="1"/>
          <p:nvPr/>
        </p:nvSpPr>
        <p:spPr>
          <a:xfrm>
            <a:off x="8858528" y="704562"/>
            <a:ext cx="8271154" cy="648275"/>
          </a:xfrm>
          <a:prstGeom prst="rect">
            <a:avLst/>
          </a:prstGeom>
        </p:spPr>
        <p:txBody>
          <a:bodyPr lIns="0" tIns="0" rIns="0" bIns="0" rtlCol="0" anchor="t">
            <a:spAutoFit/>
          </a:bodyPr>
          <a:lstStyle/>
          <a:p>
            <a:pPr algn="ctr">
              <a:lnSpc>
                <a:spcPts val="5158"/>
              </a:lnSpc>
            </a:pPr>
            <a:r>
              <a:rPr lang="en-US" sz="4298">
                <a:solidFill>
                  <a:srgbClr val="FFEB34"/>
                </a:solidFill>
                <a:latin typeface="League Spartan Bold"/>
              </a:rPr>
              <a:t>L'apparence : votre costume</a:t>
            </a:r>
          </a:p>
        </p:txBody>
      </p:sp>
      <p:sp>
        <p:nvSpPr>
          <p:cNvPr id="4" name="TextBox 4"/>
          <p:cNvSpPr txBox="1"/>
          <p:nvPr/>
        </p:nvSpPr>
        <p:spPr>
          <a:xfrm>
            <a:off x="8301789" y="1796477"/>
            <a:ext cx="9384632" cy="6000750"/>
          </a:xfrm>
          <a:prstGeom prst="rect">
            <a:avLst/>
          </a:prstGeom>
        </p:spPr>
        <p:txBody>
          <a:bodyPr lIns="0" tIns="0" rIns="0" bIns="0" rtlCol="0" anchor="t">
            <a:spAutoFit/>
          </a:bodyPr>
          <a:lstStyle/>
          <a:p>
            <a:pPr marL="863234" lvl="1" indent="-431617" algn="just">
              <a:lnSpc>
                <a:spcPts val="4797"/>
              </a:lnSpc>
              <a:buFont typeface="Arial"/>
              <a:buChar char="•"/>
            </a:pPr>
            <a:r>
              <a:rPr lang="en-US" sz="3998" u="sng">
                <a:solidFill>
                  <a:srgbClr val="000000"/>
                </a:solidFill>
                <a:latin typeface="League Spartan Bold"/>
              </a:rPr>
              <a:t>La tenue vestimentaire :</a:t>
            </a:r>
            <a:r>
              <a:rPr lang="en-US" sz="3998">
                <a:solidFill>
                  <a:srgbClr val="000000"/>
                </a:solidFill>
                <a:latin typeface="League Spartan Bold"/>
              </a:rPr>
              <a:t> Elle doit être </a:t>
            </a:r>
            <a:r>
              <a:rPr lang="en-US" sz="3998">
                <a:solidFill>
                  <a:srgbClr val="FFEB34"/>
                </a:solidFill>
                <a:latin typeface="League Spartan Bold"/>
              </a:rPr>
              <a:t>propre </a:t>
            </a:r>
            <a:r>
              <a:rPr lang="en-US" sz="3998">
                <a:solidFill>
                  <a:srgbClr val="000000"/>
                </a:solidFill>
                <a:latin typeface="League Spartan Bold"/>
              </a:rPr>
              <a:t>et </a:t>
            </a:r>
            <a:r>
              <a:rPr lang="en-US" sz="3998">
                <a:solidFill>
                  <a:srgbClr val="FFEB34"/>
                </a:solidFill>
                <a:latin typeface="League Spartan Bold"/>
              </a:rPr>
              <a:t>confortable</a:t>
            </a:r>
            <a:r>
              <a:rPr lang="en-US" sz="3998">
                <a:solidFill>
                  <a:srgbClr val="000000"/>
                </a:solidFill>
                <a:latin typeface="League Spartan Bold"/>
              </a:rPr>
              <a:t>.</a:t>
            </a:r>
          </a:p>
          <a:p>
            <a:pPr algn="just">
              <a:lnSpc>
                <a:spcPts val="4797"/>
              </a:lnSpc>
            </a:pPr>
            <a:endParaRPr lang="en-US" sz="3998">
              <a:solidFill>
                <a:srgbClr val="000000"/>
              </a:solidFill>
              <a:latin typeface="League Spartan Bold"/>
            </a:endParaRPr>
          </a:p>
          <a:p>
            <a:pPr marL="863234" lvl="1" indent="-431617" algn="just">
              <a:lnSpc>
                <a:spcPts val="4797"/>
              </a:lnSpc>
              <a:buFont typeface="Arial"/>
              <a:buChar char="•"/>
            </a:pPr>
            <a:r>
              <a:rPr lang="en-US" sz="3998">
                <a:solidFill>
                  <a:srgbClr val="000000"/>
                </a:solidFill>
                <a:latin typeface="League Spartan Bold"/>
              </a:rPr>
              <a:t>Votre visage doit être dégagé. </a:t>
            </a:r>
          </a:p>
          <a:p>
            <a:pPr algn="just">
              <a:lnSpc>
                <a:spcPts val="4797"/>
              </a:lnSpc>
            </a:pPr>
            <a:endParaRPr lang="en-US" sz="3998">
              <a:solidFill>
                <a:srgbClr val="000000"/>
              </a:solidFill>
              <a:latin typeface="League Spartan Bold"/>
            </a:endParaRPr>
          </a:p>
          <a:p>
            <a:pPr marL="863234" lvl="1" indent="-431617" algn="just">
              <a:lnSpc>
                <a:spcPts val="4797"/>
              </a:lnSpc>
              <a:buFont typeface="Arial"/>
              <a:buChar char="•"/>
            </a:pPr>
            <a:r>
              <a:rPr lang="en-US" sz="3998">
                <a:solidFill>
                  <a:srgbClr val="000000"/>
                </a:solidFill>
                <a:latin typeface="League Spartan Bold"/>
              </a:rPr>
              <a:t>Vous devez </a:t>
            </a:r>
            <a:r>
              <a:rPr lang="en-US" sz="3998" u="sng">
                <a:solidFill>
                  <a:srgbClr val="FFEB34"/>
                </a:solidFill>
                <a:latin typeface="League Spartan Bold"/>
              </a:rPr>
              <a:t>sourire</a:t>
            </a:r>
            <a:r>
              <a:rPr lang="en-US" sz="3998">
                <a:solidFill>
                  <a:srgbClr val="000000"/>
                </a:solidFill>
                <a:latin typeface="League Spartan Bold"/>
              </a:rPr>
              <a:t>. </a:t>
            </a:r>
          </a:p>
          <a:p>
            <a:pPr algn="just">
              <a:lnSpc>
                <a:spcPts val="4797"/>
              </a:lnSpc>
            </a:pPr>
            <a:endParaRPr lang="en-US" sz="3998">
              <a:solidFill>
                <a:srgbClr val="000000"/>
              </a:solidFill>
              <a:latin typeface="League Spartan Bold"/>
            </a:endParaRPr>
          </a:p>
          <a:p>
            <a:pPr marL="863234" lvl="1" indent="-431617" algn="just">
              <a:lnSpc>
                <a:spcPts val="4797"/>
              </a:lnSpc>
              <a:buFont typeface="Arial"/>
              <a:buChar char="•"/>
            </a:pPr>
            <a:r>
              <a:rPr lang="en-US" sz="3998">
                <a:solidFill>
                  <a:srgbClr val="000000"/>
                </a:solidFill>
                <a:latin typeface="League Spartan Bold"/>
              </a:rPr>
              <a:t>Eviter tout ce qui peut vous déconcentrer ou distraire le jury. (bijoux bruyants...)</a:t>
            </a:r>
          </a:p>
        </p:txBody>
      </p:sp>
      <p:sp>
        <p:nvSpPr>
          <p:cNvPr id="5" name="Freeform 5"/>
          <p:cNvSpPr/>
          <p:nvPr/>
        </p:nvSpPr>
        <p:spPr>
          <a:xfrm>
            <a:off x="1253207" y="206871"/>
            <a:ext cx="1195980" cy="1145967"/>
          </a:xfrm>
          <a:custGeom>
            <a:avLst/>
            <a:gdLst/>
            <a:ahLst/>
            <a:cxnLst/>
            <a:rect l="l" t="t" r="r" b="b"/>
            <a:pathLst>
              <a:path w="1195980" h="1145967">
                <a:moveTo>
                  <a:pt x="0" y="0"/>
                </a:moveTo>
                <a:lnTo>
                  <a:pt x="1195980" y="0"/>
                </a:lnTo>
                <a:lnTo>
                  <a:pt x="1195980" y="1145967"/>
                </a:lnTo>
                <a:lnTo>
                  <a:pt x="0" y="1145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Freeform 6"/>
          <p:cNvSpPr/>
          <p:nvPr/>
        </p:nvSpPr>
        <p:spPr>
          <a:xfrm>
            <a:off x="512544" y="506189"/>
            <a:ext cx="1481326" cy="1403220"/>
          </a:xfrm>
          <a:custGeom>
            <a:avLst/>
            <a:gdLst/>
            <a:ahLst/>
            <a:cxnLst/>
            <a:rect l="l" t="t" r="r" b="b"/>
            <a:pathLst>
              <a:path w="1481326" h="1403220">
                <a:moveTo>
                  <a:pt x="0" y="0"/>
                </a:moveTo>
                <a:lnTo>
                  <a:pt x="1481326" y="0"/>
                </a:lnTo>
                <a:lnTo>
                  <a:pt x="1481326" y="1403220"/>
                </a:lnTo>
                <a:lnTo>
                  <a:pt x="0" y="14032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7" name="Freeform 7"/>
          <p:cNvSpPr/>
          <p:nvPr/>
        </p:nvSpPr>
        <p:spPr>
          <a:xfrm>
            <a:off x="15749778" y="8864727"/>
            <a:ext cx="1195980" cy="1145967"/>
          </a:xfrm>
          <a:custGeom>
            <a:avLst/>
            <a:gdLst/>
            <a:ahLst/>
            <a:cxnLst/>
            <a:rect l="l" t="t" r="r" b="b"/>
            <a:pathLst>
              <a:path w="1195980" h="1145967">
                <a:moveTo>
                  <a:pt x="0" y="0"/>
                </a:moveTo>
                <a:lnTo>
                  <a:pt x="1195980" y="0"/>
                </a:lnTo>
                <a:lnTo>
                  <a:pt x="1195980" y="1145967"/>
                </a:lnTo>
                <a:lnTo>
                  <a:pt x="0" y="1145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8" name="Freeform 8"/>
          <p:cNvSpPr/>
          <p:nvPr/>
        </p:nvSpPr>
        <p:spPr>
          <a:xfrm>
            <a:off x="16205095" y="8607474"/>
            <a:ext cx="1481326" cy="1403220"/>
          </a:xfrm>
          <a:custGeom>
            <a:avLst/>
            <a:gdLst/>
            <a:ahLst/>
            <a:cxnLst/>
            <a:rect l="l" t="t" r="r" b="b"/>
            <a:pathLst>
              <a:path w="1481326" h="1403220">
                <a:moveTo>
                  <a:pt x="0" y="0"/>
                </a:moveTo>
                <a:lnTo>
                  <a:pt x="1481326" y="0"/>
                </a:lnTo>
                <a:lnTo>
                  <a:pt x="1481326" y="1403220"/>
                </a:lnTo>
                <a:lnTo>
                  <a:pt x="0" y="14032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BFFA1"/>
        </a:solidFill>
        <a:effectLst/>
      </p:bgPr>
    </p:bg>
    <p:spTree>
      <p:nvGrpSpPr>
        <p:cNvPr id="1" name=""/>
        <p:cNvGrpSpPr/>
        <p:nvPr/>
      </p:nvGrpSpPr>
      <p:grpSpPr>
        <a:xfrm>
          <a:off x="0" y="0"/>
          <a:ext cx="0" cy="0"/>
          <a:chOff x="0" y="0"/>
          <a:chExt cx="0" cy="0"/>
        </a:xfrm>
      </p:grpSpPr>
      <p:sp>
        <p:nvSpPr>
          <p:cNvPr id="2" name="Freeform 2"/>
          <p:cNvSpPr/>
          <p:nvPr/>
        </p:nvSpPr>
        <p:spPr>
          <a:xfrm>
            <a:off x="415882" y="311401"/>
            <a:ext cx="1497208" cy="1434598"/>
          </a:xfrm>
          <a:custGeom>
            <a:avLst/>
            <a:gdLst/>
            <a:ahLst/>
            <a:cxnLst/>
            <a:rect l="l" t="t" r="r" b="b"/>
            <a:pathLst>
              <a:path w="1497208" h="1434598">
                <a:moveTo>
                  <a:pt x="0" y="0"/>
                </a:moveTo>
                <a:lnTo>
                  <a:pt x="1497209" y="0"/>
                </a:lnTo>
                <a:lnTo>
                  <a:pt x="1497209" y="1434598"/>
                </a:lnTo>
                <a:lnTo>
                  <a:pt x="0" y="14345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610745" y="-422014"/>
            <a:ext cx="2053254" cy="1944991"/>
          </a:xfrm>
          <a:custGeom>
            <a:avLst/>
            <a:gdLst/>
            <a:ahLst/>
            <a:cxnLst/>
            <a:rect l="l" t="t" r="r" b="b"/>
            <a:pathLst>
              <a:path w="2053254" h="1944991">
                <a:moveTo>
                  <a:pt x="0" y="0"/>
                </a:moveTo>
                <a:lnTo>
                  <a:pt x="2053254" y="0"/>
                </a:lnTo>
                <a:lnTo>
                  <a:pt x="2053254" y="1944991"/>
                </a:lnTo>
                <a:lnTo>
                  <a:pt x="0" y="1944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a:off x="14653251" y="8718219"/>
            <a:ext cx="1497208" cy="1434598"/>
          </a:xfrm>
          <a:custGeom>
            <a:avLst/>
            <a:gdLst/>
            <a:ahLst/>
            <a:cxnLst/>
            <a:rect l="l" t="t" r="r" b="b"/>
            <a:pathLst>
              <a:path w="1497208" h="1434598">
                <a:moveTo>
                  <a:pt x="0" y="0"/>
                </a:moveTo>
                <a:lnTo>
                  <a:pt x="1497208" y="0"/>
                </a:lnTo>
                <a:lnTo>
                  <a:pt x="1497208" y="1434598"/>
                </a:lnTo>
                <a:lnTo>
                  <a:pt x="0" y="14345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5" name="Freeform 5"/>
          <p:cNvSpPr/>
          <p:nvPr/>
        </p:nvSpPr>
        <p:spPr>
          <a:xfrm>
            <a:off x="14271773" y="9435518"/>
            <a:ext cx="1651562" cy="1564480"/>
          </a:xfrm>
          <a:custGeom>
            <a:avLst/>
            <a:gdLst/>
            <a:ahLst/>
            <a:cxnLst/>
            <a:rect l="l" t="t" r="r" b="b"/>
            <a:pathLst>
              <a:path w="1651562" h="1564480">
                <a:moveTo>
                  <a:pt x="0" y="0"/>
                </a:moveTo>
                <a:lnTo>
                  <a:pt x="1651562" y="0"/>
                </a:lnTo>
                <a:lnTo>
                  <a:pt x="1651562" y="1564480"/>
                </a:lnTo>
                <a:lnTo>
                  <a:pt x="0" y="15644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Freeform 6"/>
          <p:cNvSpPr/>
          <p:nvPr/>
        </p:nvSpPr>
        <p:spPr>
          <a:xfrm>
            <a:off x="11152684" y="1931353"/>
            <a:ext cx="5501531" cy="6424293"/>
          </a:xfrm>
          <a:custGeom>
            <a:avLst/>
            <a:gdLst/>
            <a:ahLst/>
            <a:cxnLst/>
            <a:rect l="l" t="t" r="r" b="b"/>
            <a:pathLst>
              <a:path w="5501531" h="6424293">
                <a:moveTo>
                  <a:pt x="0" y="0"/>
                </a:moveTo>
                <a:lnTo>
                  <a:pt x="5501531" y="0"/>
                </a:lnTo>
                <a:lnTo>
                  <a:pt x="5501531" y="6424294"/>
                </a:lnTo>
                <a:lnTo>
                  <a:pt x="0" y="64242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grpSp>
        <p:nvGrpSpPr>
          <p:cNvPr id="7" name="Group 7"/>
          <p:cNvGrpSpPr/>
          <p:nvPr/>
        </p:nvGrpSpPr>
        <p:grpSpPr>
          <a:xfrm>
            <a:off x="415882" y="432651"/>
            <a:ext cx="10555208" cy="9398504"/>
            <a:chOff x="0" y="80975"/>
            <a:chExt cx="14073610" cy="12531338"/>
          </a:xfrm>
        </p:grpSpPr>
        <p:sp>
          <p:nvSpPr>
            <p:cNvPr id="8" name="TextBox 8"/>
            <p:cNvSpPr txBox="1"/>
            <p:nvPr/>
          </p:nvSpPr>
          <p:spPr>
            <a:xfrm>
              <a:off x="92697" y="80975"/>
              <a:ext cx="13980913" cy="1054100"/>
            </a:xfrm>
            <a:prstGeom prst="rect">
              <a:avLst/>
            </a:prstGeom>
          </p:spPr>
          <p:txBody>
            <a:bodyPr lIns="0" tIns="0" rIns="0" bIns="0" rtlCol="0" anchor="t">
              <a:spAutoFit/>
            </a:bodyPr>
            <a:lstStyle/>
            <a:p>
              <a:pPr algn="ctr">
                <a:lnSpc>
                  <a:spcPts val="6239"/>
                </a:lnSpc>
              </a:pPr>
              <a:endParaRPr/>
            </a:p>
          </p:txBody>
        </p:sp>
        <p:sp>
          <p:nvSpPr>
            <p:cNvPr id="9" name="TextBox 9"/>
            <p:cNvSpPr txBox="1"/>
            <p:nvPr/>
          </p:nvSpPr>
          <p:spPr>
            <a:xfrm>
              <a:off x="0" y="2668395"/>
              <a:ext cx="14073610" cy="5119350"/>
            </a:xfrm>
            <a:prstGeom prst="rect">
              <a:avLst/>
            </a:prstGeom>
          </p:spPr>
          <p:txBody>
            <a:bodyPr lIns="0" tIns="0" rIns="0" bIns="0" rtlCol="0" anchor="t">
              <a:spAutoFit/>
            </a:bodyPr>
            <a:lstStyle/>
            <a:p>
              <a:pPr algn="just">
                <a:lnSpc>
                  <a:spcPts val="4269"/>
                </a:lnSpc>
              </a:pPr>
              <a:endParaRPr lang="en-US" sz="3049" dirty="0">
                <a:solidFill>
                  <a:srgbClr val="000000"/>
                </a:solidFill>
                <a:latin typeface="League Spartan Bold"/>
              </a:endParaRPr>
            </a:p>
            <a:p>
              <a:pPr algn="just">
                <a:lnSpc>
                  <a:spcPts val="4269"/>
                </a:lnSpc>
              </a:pPr>
              <a:endParaRPr lang="en-US" sz="3049" dirty="0">
                <a:solidFill>
                  <a:srgbClr val="000000"/>
                </a:solidFill>
                <a:latin typeface="League Spartan Bold"/>
              </a:endParaRPr>
            </a:p>
            <a:p>
              <a:pPr algn="just">
                <a:lnSpc>
                  <a:spcPts val="4269"/>
                </a:lnSpc>
              </a:pPr>
              <a:r>
                <a:rPr lang="en-US" sz="3049" dirty="0">
                  <a:solidFill>
                    <a:srgbClr val="000000"/>
                  </a:solidFill>
                  <a:latin typeface="League Spartan Bold"/>
                </a:rPr>
                <a:t>Tout </a:t>
              </a:r>
              <a:r>
                <a:rPr lang="en-US" sz="3049" dirty="0" err="1">
                  <a:solidFill>
                    <a:srgbClr val="000000"/>
                  </a:solidFill>
                  <a:latin typeface="League Spartan Bold"/>
                </a:rPr>
                <a:t>d'abord</a:t>
              </a:r>
              <a:r>
                <a:rPr lang="en-US" sz="3049" dirty="0">
                  <a:solidFill>
                    <a:srgbClr val="000000"/>
                  </a:solidFill>
                  <a:latin typeface="League Spartan Bold"/>
                </a:rPr>
                <a:t> </a:t>
              </a:r>
              <a:r>
                <a:rPr lang="en-US" sz="3049" dirty="0" err="1">
                  <a:solidFill>
                    <a:srgbClr val="000000"/>
                  </a:solidFill>
                  <a:latin typeface="League Spartan Bold"/>
                </a:rPr>
                <a:t>une</a:t>
              </a:r>
              <a:r>
                <a:rPr lang="en-US" sz="3049" dirty="0">
                  <a:solidFill>
                    <a:srgbClr val="000000"/>
                  </a:solidFill>
                  <a:latin typeface="League Spartan Bold"/>
                </a:rPr>
                <a:t> bonne </a:t>
              </a:r>
              <a:r>
                <a:rPr lang="en-US" sz="3049" dirty="0" err="1">
                  <a:solidFill>
                    <a:srgbClr val="000000"/>
                  </a:solidFill>
                  <a:latin typeface="League Spartan Bold"/>
                </a:rPr>
                <a:t>préparation</a:t>
              </a:r>
              <a:r>
                <a:rPr lang="en-US" sz="3049" dirty="0">
                  <a:solidFill>
                    <a:srgbClr val="000000"/>
                  </a:solidFill>
                  <a:latin typeface="League Spartan Bold"/>
                </a:rPr>
                <a:t> de </a:t>
              </a:r>
              <a:r>
                <a:rPr lang="en-US" sz="3049" dirty="0" err="1">
                  <a:solidFill>
                    <a:srgbClr val="000000"/>
                  </a:solidFill>
                  <a:latin typeface="League Spartan Bold"/>
                </a:rPr>
                <a:t>votre</a:t>
              </a:r>
              <a:r>
                <a:rPr lang="en-US" sz="3049" dirty="0">
                  <a:solidFill>
                    <a:srgbClr val="000000"/>
                  </a:solidFill>
                  <a:latin typeface="League Spartan Bold"/>
                </a:rPr>
                <a:t> question </a:t>
              </a:r>
              <a:r>
                <a:rPr lang="en-US" sz="3049" dirty="0" err="1">
                  <a:solidFill>
                    <a:srgbClr val="000000"/>
                  </a:solidFill>
                  <a:latin typeface="League Spartan Bold"/>
                </a:rPr>
                <a:t>est</a:t>
              </a:r>
              <a:r>
                <a:rPr lang="en-US" sz="3049" dirty="0">
                  <a:solidFill>
                    <a:srgbClr val="000000"/>
                  </a:solidFill>
                  <a:latin typeface="League Spartan Bold"/>
                </a:rPr>
                <a:t> </a:t>
              </a:r>
              <a:r>
                <a:rPr lang="en-US" sz="3049" dirty="0" err="1">
                  <a:solidFill>
                    <a:srgbClr val="000000"/>
                  </a:solidFill>
                  <a:latin typeface="League Spartan Bold"/>
                </a:rPr>
                <a:t>votre</a:t>
              </a:r>
              <a:r>
                <a:rPr lang="en-US" sz="3049" dirty="0">
                  <a:solidFill>
                    <a:srgbClr val="000000"/>
                  </a:solidFill>
                  <a:latin typeface="League Spartan Bold"/>
                </a:rPr>
                <a:t> base.  Le choix des deux questions </a:t>
              </a:r>
              <a:r>
                <a:rPr lang="en-US" sz="3049" dirty="0" err="1">
                  <a:solidFill>
                    <a:srgbClr val="000000"/>
                  </a:solidFill>
                  <a:latin typeface="League Spartan Bold"/>
                </a:rPr>
                <a:t>vous</a:t>
              </a:r>
              <a:r>
                <a:rPr lang="en-US" sz="3049" dirty="0">
                  <a:solidFill>
                    <a:srgbClr val="000000"/>
                  </a:solidFill>
                  <a:latin typeface="League Spartan Bold"/>
                </a:rPr>
                <a:t> </a:t>
              </a:r>
              <a:r>
                <a:rPr lang="en-US" sz="3049" dirty="0" err="1">
                  <a:solidFill>
                    <a:srgbClr val="000000"/>
                  </a:solidFill>
                  <a:latin typeface="League Spartan Bold"/>
                </a:rPr>
                <a:t>appartient</a:t>
              </a:r>
              <a:r>
                <a:rPr lang="en-US" sz="3049" dirty="0">
                  <a:solidFill>
                    <a:srgbClr val="000000"/>
                  </a:solidFill>
                  <a:latin typeface="League Spartan Bold"/>
                </a:rPr>
                <a:t>. </a:t>
              </a:r>
              <a:r>
                <a:rPr lang="en-US" sz="3049" u="sng" dirty="0" err="1">
                  <a:solidFill>
                    <a:srgbClr val="000000"/>
                  </a:solidFill>
                  <a:latin typeface="League Spartan Bold"/>
                </a:rPr>
                <a:t>Vous</a:t>
              </a:r>
              <a:r>
                <a:rPr lang="en-US" sz="3049" u="sng" dirty="0">
                  <a:solidFill>
                    <a:srgbClr val="000000"/>
                  </a:solidFill>
                  <a:latin typeface="League Spartan Bold"/>
                </a:rPr>
                <a:t> ne </a:t>
              </a:r>
              <a:r>
                <a:rPr lang="en-US" sz="3049" u="sng" dirty="0" err="1">
                  <a:solidFill>
                    <a:srgbClr val="000000"/>
                  </a:solidFill>
                  <a:latin typeface="League Spartan Bold"/>
                </a:rPr>
                <a:t>subissez</a:t>
              </a:r>
              <a:r>
                <a:rPr lang="en-US" sz="3049" u="sng" dirty="0">
                  <a:solidFill>
                    <a:srgbClr val="000000"/>
                  </a:solidFill>
                  <a:latin typeface="League Spartan Bold"/>
                </a:rPr>
                <a:t> pas </a:t>
              </a:r>
              <a:r>
                <a:rPr lang="en-US" sz="3049" u="sng" dirty="0" err="1">
                  <a:solidFill>
                    <a:srgbClr val="000000"/>
                  </a:solidFill>
                  <a:latin typeface="League Spartan Bold"/>
                </a:rPr>
                <a:t>ce</a:t>
              </a:r>
              <a:r>
                <a:rPr lang="en-US" sz="3049" u="sng" dirty="0">
                  <a:solidFill>
                    <a:srgbClr val="000000"/>
                  </a:solidFill>
                  <a:latin typeface="League Spartan Bold"/>
                </a:rPr>
                <a:t> choix.</a:t>
              </a:r>
              <a:r>
                <a:rPr lang="en-US" sz="3049" dirty="0">
                  <a:solidFill>
                    <a:srgbClr val="000000"/>
                  </a:solidFill>
                  <a:latin typeface="League Spartan Bold"/>
                </a:rPr>
                <a:t> </a:t>
              </a:r>
              <a:r>
                <a:rPr lang="en-US" sz="3049" dirty="0" err="1">
                  <a:solidFill>
                    <a:srgbClr val="000000"/>
                  </a:solidFill>
                  <a:latin typeface="League Spartan Bold"/>
                </a:rPr>
                <a:t>C’est</a:t>
              </a:r>
              <a:r>
                <a:rPr lang="en-US" sz="3049" dirty="0">
                  <a:solidFill>
                    <a:srgbClr val="000000"/>
                  </a:solidFill>
                  <a:latin typeface="League Spartan Bold"/>
                </a:rPr>
                <a:t> un </a:t>
              </a:r>
              <a:r>
                <a:rPr lang="en-US" sz="3049" dirty="0" err="1">
                  <a:solidFill>
                    <a:srgbClr val="000000"/>
                  </a:solidFill>
                  <a:latin typeface="League Spartan Bold"/>
                </a:rPr>
                <a:t>atout</a:t>
              </a:r>
              <a:r>
                <a:rPr lang="en-US" sz="3049" dirty="0">
                  <a:solidFill>
                    <a:srgbClr val="000000"/>
                  </a:solidFill>
                  <a:latin typeface="League Spartan Bold"/>
                </a:rPr>
                <a:t> </a:t>
              </a:r>
              <a:r>
                <a:rPr lang="en-US" sz="3049" dirty="0" err="1">
                  <a:solidFill>
                    <a:srgbClr val="000000"/>
                  </a:solidFill>
                  <a:latin typeface="League Spartan Bold"/>
                </a:rPr>
                <a:t>majeur</a:t>
              </a:r>
              <a:r>
                <a:rPr lang="en-US" sz="3049" dirty="0">
                  <a:solidFill>
                    <a:srgbClr val="000000"/>
                  </a:solidFill>
                  <a:latin typeface="League Spartan Bold"/>
                </a:rPr>
                <a:t> !</a:t>
              </a:r>
            </a:p>
            <a:p>
              <a:pPr>
                <a:lnSpc>
                  <a:spcPts val="4269"/>
                </a:lnSpc>
              </a:pPr>
              <a:endParaRPr lang="en-US" sz="3049" dirty="0">
                <a:solidFill>
                  <a:srgbClr val="000000"/>
                </a:solidFill>
                <a:latin typeface="League Spartan Bold"/>
              </a:endParaRPr>
            </a:p>
          </p:txBody>
        </p:sp>
        <p:sp>
          <p:nvSpPr>
            <p:cNvPr id="10" name="TextBox 10"/>
            <p:cNvSpPr txBox="1"/>
            <p:nvPr/>
          </p:nvSpPr>
          <p:spPr>
            <a:xfrm>
              <a:off x="0" y="7680056"/>
              <a:ext cx="14073610" cy="4932257"/>
            </a:xfrm>
            <a:prstGeom prst="rect">
              <a:avLst/>
            </a:prstGeom>
          </p:spPr>
          <p:txBody>
            <a:bodyPr lIns="0" tIns="0" rIns="0" bIns="0" rtlCol="0" anchor="t">
              <a:spAutoFit/>
            </a:bodyPr>
            <a:lstStyle/>
            <a:p>
              <a:pPr algn="just">
                <a:lnSpc>
                  <a:spcPts val="4270"/>
                </a:lnSpc>
              </a:pPr>
              <a:r>
                <a:rPr lang="en-US" sz="3050">
                  <a:solidFill>
                    <a:srgbClr val="000000"/>
                  </a:solidFill>
                  <a:latin typeface="League Spartan"/>
                </a:rPr>
                <a:t>Cela passe principalement par le contrôle de votre respiration. Avant d’entrer dans la salle d’examen, si votre cœur bat la chamade, tenez-vous droit, concentrez-vous sur la verticalité de votre corps et respirez profondément et lentement à 5 à 6 reprises.</a:t>
              </a:r>
            </a:p>
            <a:p>
              <a:pPr>
                <a:lnSpc>
                  <a:spcPts val="4270"/>
                </a:lnSpc>
              </a:pPr>
              <a:endParaRPr lang="en-US" sz="3050">
                <a:solidFill>
                  <a:srgbClr val="000000"/>
                </a:solidFill>
                <a:latin typeface="League Spartan"/>
              </a:endParaRPr>
            </a:p>
          </p:txBody>
        </p:sp>
      </p:grpSp>
      <p:sp>
        <p:nvSpPr>
          <p:cNvPr id="11" name="TextBox 11"/>
          <p:cNvSpPr txBox="1"/>
          <p:nvPr/>
        </p:nvSpPr>
        <p:spPr>
          <a:xfrm>
            <a:off x="2113695" y="799081"/>
            <a:ext cx="8021836" cy="1295390"/>
          </a:xfrm>
          <a:prstGeom prst="rect">
            <a:avLst/>
          </a:prstGeom>
        </p:spPr>
        <p:txBody>
          <a:bodyPr lIns="0" tIns="0" rIns="0" bIns="0" rtlCol="0" anchor="t">
            <a:spAutoFit/>
          </a:bodyPr>
          <a:lstStyle/>
          <a:p>
            <a:pPr algn="ctr">
              <a:lnSpc>
                <a:spcPts val="10500"/>
              </a:lnSpc>
            </a:pPr>
            <a:r>
              <a:rPr lang="en-US" sz="7500" dirty="0" err="1">
                <a:solidFill>
                  <a:srgbClr val="FF6100"/>
                </a:solidFill>
                <a:latin typeface="Open Sans Extra Bold"/>
              </a:rPr>
              <a:t>Gérer</a:t>
            </a:r>
            <a:r>
              <a:rPr lang="en-US" sz="7500" dirty="0">
                <a:solidFill>
                  <a:srgbClr val="FF6100"/>
                </a:solidFill>
                <a:latin typeface="Open Sans Extra Bold"/>
              </a:rPr>
              <a:t> son stress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440</Words>
  <Application>Microsoft Office PowerPoint</Application>
  <PresentationFormat>Personnalisé</PresentationFormat>
  <Paragraphs>41</Paragraphs>
  <Slides>6</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6</vt:i4>
      </vt:variant>
    </vt:vector>
  </HeadingPairs>
  <TitlesOfParts>
    <vt:vector size="16" baseType="lpstr">
      <vt:lpstr>Calibri</vt:lpstr>
      <vt:lpstr>Open Sans Light</vt:lpstr>
      <vt:lpstr>League Spartan Bold</vt:lpstr>
      <vt:lpstr>Open Sans Extra Bold</vt:lpstr>
      <vt:lpstr>Open Sans Light Bold</vt:lpstr>
      <vt:lpstr>League Spartan</vt:lpstr>
      <vt:lpstr>Montserrat</vt:lpstr>
      <vt:lpstr>Amaranth</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Conseils pour réussir son Grand Oral</dc:title>
  <dc:creator>Rachel Radé</dc:creator>
  <cp:lastModifiedBy>Rachel Radé</cp:lastModifiedBy>
  <cp:revision>2</cp:revision>
  <dcterms:created xsi:type="dcterms:W3CDTF">2006-08-16T00:00:00Z</dcterms:created>
  <dcterms:modified xsi:type="dcterms:W3CDTF">2024-03-23T05:36:40Z</dcterms:modified>
  <dc:identifier>DAE9Aa5ZRWs</dc:identifier>
</cp:coreProperties>
</file>